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77" r:id="rId5"/>
    <p:sldId id="258" r:id="rId6"/>
    <p:sldId id="268" r:id="rId7"/>
    <p:sldId id="259" r:id="rId8"/>
    <p:sldId id="260" r:id="rId9"/>
    <p:sldId id="261" r:id="rId10"/>
    <p:sldId id="262" r:id="rId11"/>
    <p:sldId id="269" r:id="rId12"/>
    <p:sldId id="263" r:id="rId13"/>
    <p:sldId id="264" r:id="rId14"/>
    <p:sldId id="265" r:id="rId15"/>
    <p:sldId id="266" r:id="rId16"/>
    <p:sldId id="270" r:id="rId17"/>
    <p:sldId id="271" r:id="rId18"/>
    <p:sldId id="272" r:id="rId19"/>
    <p:sldId id="273" r:id="rId20"/>
    <p:sldId id="274" r:id="rId21"/>
    <p:sldId id="275"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740AEB6-BFC8-4A54-B5B4-29076A8E2170}" type="datetimeFigureOut">
              <a:rPr lang="en-US" smtClean="0"/>
              <a:pPr/>
              <a:t>9/5/2014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40AEB6-BFC8-4A54-B5B4-29076A8E2170}" type="datetimeFigureOut">
              <a:rPr lang="en-US" smtClean="0"/>
              <a:pPr/>
              <a:t>9/5/2014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40AEB6-BFC8-4A54-B5B4-29076A8E2170}" type="datetimeFigureOut">
              <a:rPr lang="en-US" smtClean="0"/>
              <a:pPr/>
              <a:t>9/5/2014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740AEB6-BFC8-4A54-B5B4-29076A8E2170}" type="datetimeFigureOut">
              <a:rPr lang="en-US" smtClean="0"/>
              <a:pPr/>
              <a:t>9/5/2014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740AEB6-BFC8-4A54-B5B4-29076A8E2170}" type="datetimeFigureOut">
              <a:rPr lang="en-US" smtClean="0"/>
              <a:pPr/>
              <a:t>9/5/2014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740AEB6-BFC8-4A54-B5B4-29076A8E2170}" type="datetimeFigureOut">
              <a:rPr lang="en-US" smtClean="0"/>
              <a:pPr/>
              <a:t>9/5/2014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40AEB6-BFC8-4A54-B5B4-29076A8E2170}" type="datetimeFigureOut">
              <a:rPr lang="en-US" smtClean="0"/>
              <a:pPr/>
              <a:t>9/5/2014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40AEB6-BFC8-4A54-B5B4-29076A8E2170}" type="datetimeFigureOut">
              <a:rPr lang="en-US" smtClean="0"/>
              <a:pPr/>
              <a:t>9/5/2014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40AEB6-BFC8-4A54-B5B4-29076A8E2170}" type="datetimeFigureOut">
              <a:rPr lang="en-US" smtClean="0"/>
              <a:pPr/>
              <a:t>9/5/2014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40AEB6-BFC8-4A54-B5B4-29076A8E2170}" type="datetimeFigureOut">
              <a:rPr lang="en-US" smtClean="0"/>
              <a:pPr/>
              <a:t>9/5/2014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740AEB6-BFC8-4A54-B5B4-29076A8E2170}" type="datetimeFigureOut">
              <a:rPr lang="en-US" smtClean="0"/>
              <a:pPr/>
              <a:t>9/5/2014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E49B92F-3AA3-4A8F-9B50-83F57DAA967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0AEB6-BFC8-4A54-B5B4-29076A8E2170}" type="datetimeFigureOut">
              <a:rPr lang="en-US" smtClean="0"/>
              <a:pPr/>
              <a:t>9/5/2014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9B92F-3AA3-4A8F-9B50-83F57DAA967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71810"/>
            <a:ext cx="8229600" cy="1143000"/>
          </a:xfrm>
        </p:spPr>
        <p:txBody>
          <a:bodyPr>
            <a:noAutofit/>
          </a:bodyPr>
          <a:lstStyle/>
          <a:p>
            <a:pPr algn="l"/>
            <a:r>
              <a:rPr lang="mr-IN" sz="2400" b="1" dirty="0" smtClean="0">
                <a:solidFill>
                  <a:srgbClr val="0070C0"/>
                </a:solidFill>
              </a:rPr>
              <a:t>महाराष्ट्र वन संहिता खंड I : </a:t>
            </a:r>
            <a:br>
              <a:rPr lang="mr-IN" sz="2400" b="1" dirty="0" smtClean="0">
                <a:solidFill>
                  <a:srgbClr val="0070C0"/>
                </a:solidFill>
              </a:rPr>
            </a:br>
            <a:r>
              <a:rPr lang="mr-IN" sz="2400" b="1" dirty="0"/>
              <a:t/>
            </a:r>
            <a:br>
              <a:rPr lang="mr-IN" sz="2400" b="1" dirty="0"/>
            </a:br>
            <a:r>
              <a:rPr lang="mr-IN" sz="2400" b="1" dirty="0" smtClean="0">
                <a:solidFill>
                  <a:srgbClr val="FF0000"/>
                </a:solidFill>
              </a:rPr>
              <a:t>नियत क्षेत्र वन रक्षाकाची कर्तव्ये (2.05.05)</a:t>
            </a:r>
            <a:br>
              <a:rPr lang="mr-IN" sz="2400" b="1" dirty="0" smtClean="0">
                <a:solidFill>
                  <a:srgbClr val="FF0000"/>
                </a:solidFill>
              </a:rPr>
            </a:br>
            <a:r>
              <a:rPr lang="mr-IN" sz="2400" b="1" dirty="0" smtClean="0">
                <a:solidFill>
                  <a:srgbClr val="FF0000"/>
                </a:solidFill>
              </a:rPr>
              <a:t/>
            </a:r>
            <a:br>
              <a:rPr lang="mr-IN" sz="2400" b="1" dirty="0" smtClean="0">
                <a:solidFill>
                  <a:srgbClr val="FF0000"/>
                </a:solidFill>
              </a:rPr>
            </a:br>
            <a:r>
              <a:rPr lang="mr-IN" sz="2400" b="1" i="1" dirty="0" smtClean="0"/>
              <a:t>[स्वैर मराठी अनुवाद –अचूक महितीसाठी मूळ इंग्रजी पहावे ]</a:t>
            </a:r>
            <a:r>
              <a:rPr lang="mr-IN" sz="2400" b="1" dirty="0" smtClean="0"/>
              <a:t/>
            </a:r>
            <a:br>
              <a:rPr lang="mr-IN" sz="2400" b="1" dirty="0" smtClean="0"/>
            </a:br>
            <a:r>
              <a:rPr lang="mr-IN" sz="2400" b="1" dirty="0"/>
              <a:t/>
            </a:r>
            <a:br>
              <a:rPr lang="mr-IN" sz="2400" b="1" dirty="0"/>
            </a:br>
            <a:r>
              <a:rPr lang="mr-IN" sz="2400" b="1" dirty="0" smtClean="0"/>
              <a:t>(i) नियत क्षेत्रातील वनात गस्त व संरक्षण करणे. </a:t>
            </a:r>
            <a:br>
              <a:rPr lang="mr-IN" sz="2400" b="1" dirty="0" smtClean="0"/>
            </a:br>
            <a:r>
              <a:rPr lang="mr-IN" sz="2400" b="1" dirty="0" smtClean="0"/>
              <a:t/>
            </a:r>
            <a:br>
              <a:rPr lang="mr-IN" sz="2400" b="1" dirty="0" smtClean="0"/>
            </a:br>
            <a:r>
              <a:rPr lang="mr-IN" sz="2400" b="1" dirty="0" smtClean="0"/>
              <a:t>(ii) विहित आदेशाप्रमाणे वन सिमांच्या  चिन्हांची दुरूस्ती व देखभाल करणे. </a:t>
            </a:r>
            <a:br>
              <a:rPr lang="mr-IN" sz="2400" b="1" dirty="0" smtClean="0"/>
            </a:br>
            <a:r>
              <a:rPr lang="mr-IN" sz="2400" b="1" dirty="0" smtClean="0"/>
              <a:t/>
            </a:r>
            <a:br>
              <a:rPr lang="mr-IN" sz="2400" b="1" dirty="0" smtClean="0"/>
            </a:br>
            <a:r>
              <a:rPr lang="mr-IN" sz="2400" b="1" dirty="0" smtClean="0"/>
              <a:t>(iii) ग्रामस्थ, वनात दिलेले हक्क व सवलती यांचा अनादर करणार नाहीत हे पहाणे.</a:t>
            </a:r>
            <a:br>
              <a:rPr lang="mr-IN" sz="2400" b="1" dirty="0" smtClean="0"/>
            </a:br>
            <a:r>
              <a:rPr lang="mr-IN" sz="2400" b="1" dirty="0" smtClean="0"/>
              <a:t/>
            </a:r>
            <a:br>
              <a:rPr lang="mr-IN" sz="2400" b="1" dirty="0" smtClean="0"/>
            </a:br>
            <a:r>
              <a:rPr lang="mr-IN" sz="2400" b="1" dirty="0" smtClean="0"/>
              <a:t>(iv) सतत गस्त करून अवैध वृक्ष तोडीस प्रतिबंध करणे.</a:t>
            </a:r>
            <a:br>
              <a:rPr lang="mr-IN" sz="2400" b="1" dirty="0" smtClean="0"/>
            </a:br>
            <a:r>
              <a:rPr lang="mr-IN" sz="2400" b="1" dirty="0" smtClean="0"/>
              <a:t/>
            </a:r>
            <a:br>
              <a:rPr lang="mr-IN" sz="2400" b="1" dirty="0" smtClean="0"/>
            </a:br>
            <a:endParaRPr lang="en-IN"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71810"/>
            <a:ext cx="8229600" cy="1143000"/>
          </a:xfrm>
        </p:spPr>
        <p:txBody>
          <a:bodyPr>
            <a:noAutofit/>
          </a:bodyPr>
          <a:lstStyle/>
          <a:p>
            <a:pPr algn="l"/>
            <a:r>
              <a:rPr lang="mr-IN" sz="2400" b="1" dirty="0" smtClean="0"/>
              <a:t>(v) बंद भगत गुरे चराई होणार नाही हे पहाणे.अनावधानाने भरकटल्यास गुरे मालकास ताकीद देणे. जर जाणून बुजून चारल्यास  गुरांचा कोंडवाडा करणे.</a:t>
            </a:r>
            <a:br>
              <a:rPr lang="mr-IN" sz="2400" b="1" dirty="0" smtClean="0"/>
            </a:br>
            <a:r>
              <a:rPr lang="mr-IN" sz="2400" b="1" dirty="0" smtClean="0"/>
              <a:t/>
            </a:r>
            <a:br>
              <a:rPr lang="mr-IN" sz="2400" b="1" dirty="0" smtClean="0"/>
            </a:br>
            <a:r>
              <a:rPr lang="mr-IN" sz="2400" b="1" dirty="0" smtClean="0"/>
              <a:t>(vi) खुल्या क्षेत्रात गुरे चारण्या बाबत शुल्क वसूली झाली किंवा कसे हे पहावे.</a:t>
            </a:r>
            <a:br>
              <a:rPr lang="mr-IN" sz="2400" b="1" dirty="0" smtClean="0"/>
            </a:br>
            <a:r>
              <a:rPr lang="mr-IN" sz="2400" b="1" dirty="0" smtClean="0"/>
              <a:t/>
            </a:r>
            <a:br>
              <a:rPr lang="mr-IN" sz="2400" b="1" dirty="0" smtClean="0"/>
            </a:br>
            <a:r>
              <a:rPr lang="mr-IN" sz="2400" b="1" dirty="0" smtClean="0"/>
              <a:t>(vii) आगीच्या हंगामात वारंवार आगीबाबत तपासणी करावी. विहित आदेशा प्रमाणे जाळ रेषांची देखभाल करावी.आग उद्भवल्यास ग्रामस्थांच्या सहाय्याने विजवावी.</a:t>
            </a:r>
            <a:br>
              <a:rPr lang="mr-IN" sz="2400" b="1" dirty="0" smtClean="0"/>
            </a:br>
            <a:r>
              <a:rPr lang="mr-IN" sz="2400" b="1" dirty="0" smtClean="0"/>
              <a:t/>
            </a:r>
            <a:br>
              <a:rPr lang="mr-IN" sz="2400" b="1" dirty="0" smtClean="0"/>
            </a:br>
            <a:r>
              <a:rPr lang="mr-IN" sz="2400" b="1" dirty="0" smtClean="0"/>
              <a:t>(viii) अवैध शिकार आणि मासेमारी यांचा शोध घेवून अहवाल द्यावा.</a:t>
            </a:r>
            <a:br>
              <a:rPr lang="mr-IN" sz="2400" b="1" dirty="0" smtClean="0"/>
            </a:br>
            <a:endParaRPr lang="en-IN"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6066"/>
            <a:ext cx="8229600" cy="1143000"/>
          </a:xfrm>
        </p:spPr>
        <p:txBody>
          <a:bodyPr>
            <a:normAutofit fontScale="90000"/>
          </a:bodyPr>
          <a:lstStyle/>
          <a:p>
            <a:pPr algn="l"/>
            <a:r>
              <a:rPr lang="mr-IN" sz="2800" b="1" dirty="0" smtClean="0"/>
              <a:t>(ix) वाहतूक नियमांचे पालनाशिवाय वन उपज घेतले जाणार  नाही हे पहावे.</a:t>
            </a:r>
            <a:br>
              <a:rPr lang="mr-IN" sz="2800" b="1" dirty="0" smtClean="0"/>
            </a:br>
            <a:r>
              <a:rPr lang="mr-IN" sz="2800" b="1" dirty="0" smtClean="0"/>
              <a:t/>
            </a:r>
            <a:br>
              <a:rPr lang="mr-IN" sz="2800" b="1" dirty="0" smtClean="0"/>
            </a:br>
            <a:r>
              <a:rPr lang="mr-IN" sz="2800" b="1" dirty="0" smtClean="0"/>
              <a:t>(x) भरकटलेले, वाहून आलेले इमारती लाकूड गोळा करावे.</a:t>
            </a:r>
            <a:br>
              <a:rPr lang="mr-IN" sz="2800" b="1" dirty="0" smtClean="0"/>
            </a:br>
            <a:r>
              <a:rPr lang="mr-IN" sz="2800" b="1" dirty="0" smtClean="0"/>
              <a:t/>
            </a:r>
            <a:br>
              <a:rPr lang="mr-IN" sz="2800" b="1" dirty="0" smtClean="0"/>
            </a:br>
            <a:r>
              <a:rPr lang="mr-IN" sz="2800" b="1" dirty="0" smtClean="0"/>
              <a:t>(xi) बी संकलन, बी पेरणी,रोपवाटिका तयार करणे , वेल कटाई व इतर वनिकी कामे करावीत.रोप वाटिका आणि रोपवन  कुंपण दुरूस्ती करावी.</a:t>
            </a:r>
            <a:br>
              <a:rPr lang="mr-IN" sz="2800" b="1" dirty="0" smtClean="0"/>
            </a:br>
            <a:r>
              <a:rPr lang="mr-IN" sz="2800" b="1" dirty="0" smtClean="0"/>
              <a:t/>
            </a:r>
            <a:br>
              <a:rPr lang="mr-IN" sz="2800" b="1" dirty="0" smtClean="0"/>
            </a:br>
            <a:r>
              <a:rPr lang="mr-IN" sz="2800" b="1" dirty="0" smtClean="0"/>
              <a:t>(xii) कार्यभारातील वन विश्रामगृह व परिसर स्वच्छ ठेवावा.</a:t>
            </a:r>
            <a:br>
              <a:rPr lang="mr-IN" sz="2800" b="1" dirty="0" smtClean="0"/>
            </a:br>
            <a:r>
              <a:rPr lang="mr-IN" sz="2800" b="1" dirty="0" smtClean="0"/>
              <a:t/>
            </a:r>
            <a:br>
              <a:rPr lang="mr-IN" sz="2800" b="1" dirty="0" smtClean="0"/>
            </a:br>
            <a:r>
              <a:rPr lang="mr-IN" sz="2800" b="1" dirty="0" smtClean="0"/>
              <a:t>(xiii) </a:t>
            </a:r>
            <a:r>
              <a:rPr lang="mr-IN" sz="2800" b="1" u="sng" dirty="0" smtClean="0"/>
              <a:t>गुन्हा आढळताच प्रथम प्रतिवृत्त सादर करावा.</a:t>
            </a:r>
            <a:r>
              <a:rPr lang="mr-IN" sz="2800" b="1" dirty="0" smtClean="0"/>
              <a:t>आरोपीचा शोध घ्यावा व सापडल्यास  वनपाला कडे न्यावे. चौकशीत सहाय्य करावे. </a:t>
            </a:r>
            <a:endParaRPr lang="en-IN" sz="2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71414"/>
            <a:ext cx="8229600" cy="1143000"/>
          </a:xfrm>
        </p:spPr>
        <p:txBody>
          <a:bodyPr>
            <a:normAutofit/>
          </a:bodyPr>
          <a:lstStyle/>
          <a:p>
            <a:pPr algn="l"/>
            <a:r>
              <a:rPr lang="mr-IN" sz="2400" b="1" dirty="0" smtClean="0">
                <a:solidFill>
                  <a:srgbClr val="FF0000"/>
                </a:solidFill>
              </a:rPr>
              <a:t>वन रक्षाकाचे दफ्तर :  </a:t>
            </a:r>
            <a:endParaRPr lang="en-IN" sz="2400" b="1" dirty="0">
              <a:solidFill>
                <a:srgbClr val="FF0000"/>
              </a:solidFill>
            </a:endParaRPr>
          </a:p>
        </p:txBody>
      </p:sp>
      <p:graphicFrame>
        <p:nvGraphicFramePr>
          <p:cNvPr id="3" name="Table 2"/>
          <p:cNvGraphicFramePr>
            <a:graphicFrameLocks noGrp="1"/>
          </p:cNvGraphicFramePr>
          <p:nvPr/>
        </p:nvGraphicFramePr>
        <p:xfrm>
          <a:off x="214282" y="1071548"/>
          <a:ext cx="8715402" cy="5643600"/>
        </p:xfrm>
        <a:graphic>
          <a:graphicData uri="http://schemas.openxmlformats.org/drawingml/2006/table">
            <a:tbl>
              <a:tblPr firstRow="1" bandRow="1">
                <a:tableStyleId>{5940675A-B579-460E-94D1-54222C63F5DA}</a:tableStyleId>
              </a:tblPr>
              <a:tblGrid>
                <a:gridCol w="2905134"/>
                <a:gridCol w="2905134"/>
                <a:gridCol w="2905134"/>
              </a:tblGrid>
              <a:tr h="923083">
                <a:tc>
                  <a:txBody>
                    <a:bodyPr/>
                    <a:lstStyle/>
                    <a:p>
                      <a:r>
                        <a:rPr lang="mr-IN" sz="1800" b="1" dirty="0" smtClean="0"/>
                        <a:t>1प्रथम प्रतिवृत्त पुस्तिका (First Report Book)</a:t>
                      </a:r>
                    </a:p>
                    <a:p>
                      <a:r>
                        <a:rPr lang="mr-IN" sz="1800" b="1" dirty="0" smtClean="0"/>
                        <a:t>POR Book </a:t>
                      </a:r>
                      <a:endParaRPr lang="en-IN" sz="1800" b="1" dirty="0"/>
                    </a:p>
                  </a:txBody>
                  <a:tcPr/>
                </a:tc>
                <a:tc>
                  <a:txBody>
                    <a:bodyPr/>
                    <a:lstStyle/>
                    <a:p>
                      <a:r>
                        <a:rPr lang="mr-IN" sz="1800" b="1" dirty="0" smtClean="0"/>
                        <a:t>8. </a:t>
                      </a:r>
                      <a:r>
                        <a:rPr lang="mr-IN" sz="1800" b="1" smtClean="0"/>
                        <a:t>GPS Instrument </a:t>
                      </a:r>
                      <a:endParaRPr lang="en-IN" sz="1800" b="1" dirty="0"/>
                    </a:p>
                  </a:txBody>
                  <a:tcPr/>
                </a:tc>
                <a:tc>
                  <a:txBody>
                    <a:bodyPr/>
                    <a:lstStyle/>
                    <a:p>
                      <a:r>
                        <a:rPr lang="mr-IN" sz="1800" b="1" dirty="0" smtClean="0"/>
                        <a:t>16. आवक-जावक रजिस्टर</a:t>
                      </a:r>
                      <a:br>
                        <a:rPr lang="mr-IN" sz="1800" b="1" dirty="0" smtClean="0"/>
                      </a:br>
                      <a:endParaRPr lang="en-IN" sz="1800" b="1" dirty="0"/>
                    </a:p>
                  </a:txBody>
                  <a:tcPr/>
                </a:tc>
              </a:tr>
              <a:tr h="923083">
                <a:tc>
                  <a:txBody>
                    <a:bodyPr/>
                    <a:lstStyle/>
                    <a:p>
                      <a:r>
                        <a:rPr lang="mr-IN" sz="1800" b="1" dirty="0" smtClean="0"/>
                        <a:t>2. जप्ती हॅमर </a:t>
                      </a:r>
                      <a:endParaRPr lang="en-IN" sz="1800" b="1" dirty="0"/>
                    </a:p>
                  </a:txBody>
                  <a:tcPr/>
                </a:tc>
                <a:tc>
                  <a:txBody>
                    <a:bodyPr/>
                    <a:lstStyle/>
                    <a:p>
                      <a:r>
                        <a:rPr lang="mr-IN" sz="1800" b="1" dirty="0" smtClean="0"/>
                        <a:t>9. Mobile Phone </a:t>
                      </a:r>
                      <a:endParaRPr lang="en-IN" sz="1800" b="1" dirty="0"/>
                    </a:p>
                  </a:txBody>
                  <a:tcPr/>
                </a:tc>
                <a:tc>
                  <a:txBody>
                    <a:bodyPr/>
                    <a:lstStyle/>
                    <a:p>
                      <a:r>
                        <a:rPr lang="mr-IN" sz="1800" b="1" dirty="0" smtClean="0"/>
                        <a:t>17. सराईत गुन्हेगारांची    </a:t>
                      </a:r>
                    </a:p>
                    <a:p>
                      <a:r>
                        <a:rPr lang="mr-IN" sz="1800" b="1" dirty="0" smtClean="0"/>
                        <a:t>    नोंदवही</a:t>
                      </a:r>
                      <a:br>
                        <a:rPr lang="mr-IN" sz="1800" b="1" dirty="0" smtClean="0"/>
                      </a:br>
                      <a:endParaRPr lang="en-IN" sz="1800" b="1" dirty="0"/>
                    </a:p>
                  </a:txBody>
                  <a:tcPr/>
                </a:tc>
              </a:tr>
              <a:tr h="646157">
                <a:tc>
                  <a:txBody>
                    <a:bodyPr/>
                    <a:lstStyle/>
                    <a:p>
                      <a:r>
                        <a:rPr lang="mr-IN" sz="1800" b="1" dirty="0" smtClean="0"/>
                        <a:t>3. मोजमाप टेप</a:t>
                      </a:r>
                      <a:br>
                        <a:rPr lang="mr-IN" sz="1800" b="1" dirty="0" smtClean="0"/>
                      </a:br>
                      <a:endParaRPr lang="en-IN" sz="1800" b="1" dirty="0"/>
                    </a:p>
                  </a:txBody>
                  <a:tcPr/>
                </a:tc>
                <a:tc>
                  <a:txBody>
                    <a:bodyPr/>
                    <a:lstStyle/>
                    <a:p>
                      <a:r>
                        <a:rPr lang="mr-IN" sz="1800" b="1" dirty="0" smtClean="0"/>
                        <a:t>10. दैनंदिनी/रोजनिशी</a:t>
                      </a:r>
                      <a:endParaRPr lang="en-IN" sz="1800" b="1" dirty="0"/>
                    </a:p>
                  </a:txBody>
                  <a:tcPr/>
                </a:tc>
                <a:tc>
                  <a:txBody>
                    <a:bodyPr/>
                    <a:lstStyle/>
                    <a:p>
                      <a:r>
                        <a:rPr lang="mr-IN" sz="1800" b="1" dirty="0" smtClean="0"/>
                        <a:t>18. गणवेश</a:t>
                      </a:r>
                      <a:endParaRPr lang="en-IN" sz="1800" b="1" dirty="0"/>
                    </a:p>
                  </a:txBody>
                  <a:tcPr/>
                </a:tc>
              </a:tr>
              <a:tr h="646157">
                <a:tc>
                  <a:txBody>
                    <a:bodyPr/>
                    <a:lstStyle/>
                    <a:p>
                      <a:r>
                        <a:rPr lang="mr-IN" sz="1800" b="1" dirty="0" smtClean="0"/>
                        <a:t>4. बीट नकाशा</a:t>
                      </a:r>
                      <a:br>
                        <a:rPr lang="mr-IN" sz="1800" b="1" dirty="0" smtClean="0"/>
                      </a:br>
                      <a:endParaRPr lang="en-IN" sz="1800" b="1" dirty="0"/>
                    </a:p>
                  </a:txBody>
                  <a:tcPr/>
                </a:tc>
                <a:tc>
                  <a:txBody>
                    <a:bodyPr/>
                    <a:lstStyle/>
                    <a:p>
                      <a:r>
                        <a:rPr lang="mr-IN" sz="1800" b="1" dirty="0" smtClean="0"/>
                        <a:t>11. मार्कर पेन / ऑइल पेंट</a:t>
                      </a:r>
                      <a:endParaRPr lang="en-IN" sz="1800" b="1" dirty="0"/>
                    </a:p>
                  </a:txBody>
                  <a:tcPr/>
                </a:tc>
                <a:tc>
                  <a:txBody>
                    <a:bodyPr/>
                    <a:lstStyle/>
                    <a:p>
                      <a:r>
                        <a:rPr lang="mr-IN" sz="1800" b="1" dirty="0" smtClean="0"/>
                        <a:t>19. JFM /VED सचिव असल्यास दफ्तर  </a:t>
                      </a:r>
                      <a:endParaRPr lang="en-IN" sz="1800" b="1" dirty="0"/>
                    </a:p>
                  </a:txBody>
                  <a:tcPr/>
                </a:tc>
              </a:tr>
              <a:tr h="646157">
                <a:tc>
                  <a:txBody>
                    <a:bodyPr/>
                    <a:lstStyle/>
                    <a:p>
                      <a:r>
                        <a:rPr lang="mr-IN" sz="1800" b="1" dirty="0" smtClean="0"/>
                        <a:t>5. आदेश पुस्तिका (beat book)</a:t>
                      </a:r>
                      <a:endParaRPr lang="en-IN" sz="1800" b="1" dirty="0"/>
                    </a:p>
                  </a:txBody>
                  <a:tcPr/>
                </a:tc>
                <a:tc>
                  <a:txBody>
                    <a:bodyPr/>
                    <a:lstStyle/>
                    <a:p>
                      <a:r>
                        <a:rPr lang="mr-IN" sz="1800" b="1" dirty="0" smtClean="0"/>
                        <a:t>12. Topo sheet</a:t>
                      </a:r>
                      <a:endParaRPr lang="en-IN" sz="1800" b="1" dirty="0"/>
                    </a:p>
                  </a:txBody>
                  <a:tcPr/>
                </a:tc>
                <a:tc>
                  <a:txBody>
                    <a:bodyPr/>
                    <a:lstStyle/>
                    <a:p>
                      <a:r>
                        <a:rPr lang="mr-IN" sz="1800" b="1" dirty="0" smtClean="0"/>
                        <a:t>20. रोपवन बाबत अभिलेख </a:t>
                      </a:r>
                      <a:endParaRPr lang="en-IN" sz="1800" b="1" dirty="0"/>
                    </a:p>
                  </a:txBody>
                  <a:tcPr/>
                </a:tc>
              </a:tr>
              <a:tr h="606403">
                <a:tc>
                  <a:txBody>
                    <a:bodyPr/>
                    <a:lstStyle/>
                    <a:p>
                      <a:r>
                        <a:rPr lang="mr-IN" sz="1800" b="1" dirty="0" smtClean="0"/>
                        <a:t>6. Tracer Glass </a:t>
                      </a:r>
                      <a:endParaRPr lang="en-IN" sz="1800" b="1" dirty="0"/>
                    </a:p>
                  </a:txBody>
                  <a:tcPr/>
                </a:tc>
                <a:tc>
                  <a:txBody>
                    <a:bodyPr/>
                    <a:lstStyle/>
                    <a:p>
                      <a:r>
                        <a:rPr lang="mr-IN" sz="1800" b="1" dirty="0" smtClean="0"/>
                        <a:t>13. Village map</a:t>
                      </a:r>
                      <a:endParaRPr lang="en-IN" sz="1800" b="1" dirty="0"/>
                    </a:p>
                  </a:txBody>
                  <a:tcPr/>
                </a:tc>
                <a:tc>
                  <a:txBody>
                    <a:bodyPr/>
                    <a:lstStyle/>
                    <a:p>
                      <a:endParaRPr lang="en-IN" sz="1800" b="1"/>
                    </a:p>
                  </a:txBody>
                  <a:tcPr/>
                </a:tc>
              </a:tr>
              <a:tr h="646157">
                <a:tc>
                  <a:txBody>
                    <a:bodyPr/>
                    <a:lstStyle/>
                    <a:p>
                      <a:r>
                        <a:rPr lang="mr-IN" sz="1800" b="1" dirty="0" smtClean="0"/>
                        <a:t>7. विविध प्रपत्रे          ( राजीनामा,जप्तीनामा.....) </a:t>
                      </a:r>
                      <a:endParaRPr lang="en-IN" sz="1800" b="1" dirty="0"/>
                    </a:p>
                  </a:txBody>
                  <a:tcPr/>
                </a:tc>
                <a:tc>
                  <a:txBody>
                    <a:bodyPr/>
                    <a:lstStyle/>
                    <a:p>
                      <a:r>
                        <a:rPr lang="mr-IN" sz="1800" b="1" dirty="0" smtClean="0"/>
                        <a:t>14. जप्त माल नोंदवही</a:t>
                      </a:r>
                      <a:endParaRPr lang="en-IN" sz="1800" b="1" dirty="0"/>
                    </a:p>
                  </a:txBody>
                  <a:tcPr/>
                </a:tc>
                <a:tc>
                  <a:txBody>
                    <a:bodyPr/>
                    <a:lstStyle/>
                    <a:p>
                      <a:endParaRPr lang="en-IN" sz="1800" b="1" dirty="0"/>
                    </a:p>
                  </a:txBody>
                  <a:tcPr/>
                </a:tc>
              </a:tr>
              <a:tr h="606403">
                <a:tc>
                  <a:txBody>
                    <a:bodyPr/>
                    <a:lstStyle/>
                    <a:p>
                      <a:r>
                        <a:rPr lang="mr-IN" sz="1400" b="1" dirty="0" smtClean="0">
                          <a:solidFill>
                            <a:srgbClr val="0070C0"/>
                          </a:solidFill>
                        </a:rPr>
                        <a:t>1 ते 7 : प्र.मु.व.सं. नागपुर क्र.प्रमाणे1131/9.12.2002 </a:t>
                      </a:r>
                      <a:endParaRPr lang="en-IN" sz="1400" b="1" dirty="0">
                        <a:solidFill>
                          <a:srgbClr val="0070C0"/>
                        </a:solidFill>
                      </a:endParaRPr>
                    </a:p>
                  </a:txBody>
                  <a:tcPr/>
                </a:tc>
                <a:tc>
                  <a:txBody>
                    <a:bodyPr/>
                    <a:lstStyle/>
                    <a:p>
                      <a:r>
                        <a:rPr lang="mr-IN" sz="1800" b="1" dirty="0" smtClean="0"/>
                        <a:t>15. पत्र व्यवहार संचिका </a:t>
                      </a:r>
                      <a:endParaRPr lang="en-IN" sz="1800" b="1" dirty="0"/>
                    </a:p>
                  </a:txBody>
                  <a:tcPr/>
                </a:tc>
                <a:tc>
                  <a:txBody>
                    <a:bodyPr/>
                    <a:lstStyle/>
                    <a:p>
                      <a:endParaRPr lang="en-IN" sz="1800" b="1" dirty="0"/>
                    </a:p>
                  </a:txBody>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00380"/>
            <a:ext cx="8229600" cy="1143000"/>
          </a:xfrm>
        </p:spPr>
        <p:txBody>
          <a:bodyPr>
            <a:noAutofit/>
          </a:bodyPr>
          <a:lstStyle/>
          <a:p>
            <a:pPr algn="l"/>
            <a:r>
              <a:rPr lang="mr-IN" sz="2400" b="1" dirty="0" smtClean="0">
                <a:solidFill>
                  <a:srgbClr val="0070C0"/>
                </a:solidFill>
              </a:rPr>
              <a:t>महाराष्ट्र वन संहिता खंड II प्र.आ.35</a:t>
            </a:r>
            <a:r>
              <a:rPr lang="mr-IN" sz="2400" b="1" dirty="0" smtClean="0">
                <a:solidFill>
                  <a:srgbClr val="FF0000"/>
                </a:solidFill>
              </a:rPr>
              <a:t/>
            </a:r>
            <a:br>
              <a:rPr lang="mr-IN" sz="2400" b="1" dirty="0" smtClean="0">
                <a:solidFill>
                  <a:srgbClr val="FF0000"/>
                </a:solidFill>
              </a:rPr>
            </a:br>
            <a:r>
              <a:rPr lang="mr-IN" sz="2400" b="1" dirty="0" smtClean="0">
                <a:solidFill>
                  <a:srgbClr val="FF0000"/>
                </a:solidFill>
              </a:rPr>
              <a:t/>
            </a:r>
            <a:br>
              <a:rPr lang="mr-IN" sz="2400" b="1" dirty="0" smtClean="0">
                <a:solidFill>
                  <a:srgbClr val="FF0000"/>
                </a:solidFill>
              </a:rPr>
            </a:br>
            <a:r>
              <a:rPr lang="mr-IN" sz="2400" b="1" dirty="0" smtClean="0">
                <a:solidFill>
                  <a:srgbClr val="FF0000"/>
                </a:solidFill>
              </a:rPr>
              <a:t> I. प्रथम प्रतिवृत्त </a:t>
            </a:r>
            <a:br>
              <a:rPr lang="mr-IN" sz="2400" b="1" dirty="0" smtClean="0">
                <a:solidFill>
                  <a:srgbClr val="FF0000"/>
                </a:solidFill>
              </a:rPr>
            </a:br>
            <a:r>
              <a:rPr lang="mr-IN" sz="2400" b="1" dirty="0" smtClean="0"/>
              <a:t> </a:t>
            </a:r>
            <a:br>
              <a:rPr lang="mr-IN" sz="2400" b="1" dirty="0" smtClean="0"/>
            </a:br>
            <a:r>
              <a:rPr lang="mr-IN" sz="2400" b="1" i="1" dirty="0" smtClean="0"/>
              <a:t>[स्वैर मराठी अनुवाद –अचूक महितीसाठी मूळ इंग्रजी पहावे ]</a:t>
            </a:r>
            <a:r>
              <a:rPr lang="mr-IN" sz="2400" b="1" dirty="0" smtClean="0">
                <a:solidFill>
                  <a:srgbClr val="FF0000"/>
                </a:solidFill>
              </a:rPr>
              <a:t> </a:t>
            </a:r>
            <a:br>
              <a:rPr lang="mr-IN" sz="2400" b="1" dirty="0" smtClean="0">
                <a:solidFill>
                  <a:srgbClr val="FF0000"/>
                </a:solidFill>
              </a:rPr>
            </a:br>
            <a:r>
              <a:rPr lang="mr-IN" sz="2400" b="1" dirty="0" smtClean="0">
                <a:solidFill>
                  <a:srgbClr val="FF0000"/>
                </a:solidFill>
              </a:rPr>
              <a:t/>
            </a:r>
            <a:br>
              <a:rPr lang="mr-IN" sz="2400" b="1" dirty="0" smtClean="0">
                <a:solidFill>
                  <a:srgbClr val="FF0000"/>
                </a:solidFill>
              </a:rPr>
            </a:br>
            <a:r>
              <a:rPr lang="mr-IN" sz="2400" b="1" dirty="0" smtClean="0"/>
              <a:t>1</a:t>
            </a:r>
            <a:r>
              <a:rPr lang="mr-IN" sz="2400" b="1" dirty="0"/>
              <a:t>. </a:t>
            </a:r>
            <a:r>
              <a:rPr lang="mr-IN" sz="2400" b="1" dirty="0" smtClean="0"/>
              <a:t>प्रत्येक वनरक्षक तीन प्रतीत छापलेले “प्रथम प्रतिवृत्त पुस्तिका” सोबत ठेवील आणि गुन्हा निदर्शनास येताच त्याची नोंद प्रपत्रात करील.तिसरी प्रत वनपालास देईल,दुसरी प्रत उप व.सं/वि.व.अ. यांचे कडे 24 तासात रवाना करील.</a:t>
            </a:r>
            <a:br>
              <a:rPr lang="mr-IN" sz="2400" b="1" dirty="0" smtClean="0"/>
            </a:br>
            <a:r>
              <a:rPr lang="mr-IN" sz="2400" b="1" dirty="0" smtClean="0"/>
              <a:t>[</a:t>
            </a:r>
            <a:r>
              <a:rPr lang="mr-IN" sz="2400" b="1" dirty="0" smtClean="0"/>
              <a:t>शा.नि.13.8</a:t>
            </a:r>
            <a:r>
              <a:rPr lang="en-US" sz="2400" b="1" dirty="0" smtClean="0"/>
              <a:t>.</a:t>
            </a:r>
            <a:r>
              <a:rPr lang="mr-IN" sz="2400" b="1" smtClean="0"/>
              <a:t>2014 </a:t>
            </a:r>
            <a:r>
              <a:rPr lang="mr-IN" sz="2400" b="1" dirty="0" smtClean="0"/>
              <a:t>प्रमाणे 4 प्रतीत ]</a:t>
            </a:r>
            <a:br>
              <a:rPr lang="mr-IN" sz="2400" b="1" dirty="0" smtClean="0"/>
            </a:br>
            <a:r>
              <a:rPr lang="mr-IN" sz="2400" b="1" dirty="0" smtClean="0"/>
              <a:t/>
            </a:r>
            <a:br>
              <a:rPr lang="mr-IN" sz="2400" b="1" dirty="0" smtClean="0"/>
            </a:br>
            <a:r>
              <a:rPr lang="mr-IN" sz="2400" b="1" dirty="0" smtClean="0"/>
              <a:t>2</a:t>
            </a:r>
            <a:r>
              <a:rPr lang="mr-IN" sz="2400" b="1" dirty="0"/>
              <a:t>. </a:t>
            </a:r>
            <a:r>
              <a:rPr lang="mr-IN" sz="2400" b="1" dirty="0" smtClean="0"/>
              <a:t>गुन्ह्याची माहिती खबर्‍याकडून मिळाल्यास वन रक्षक तात्काळ घटना स्थळी जाईल, खात्री करील व प्रतिवृत्त नोंद करील.</a:t>
            </a:r>
            <a:br>
              <a:rPr lang="mr-IN" sz="2400" b="1" dirty="0" smtClean="0"/>
            </a:br>
            <a:r>
              <a:rPr lang="mr-IN" sz="2400" b="1" dirty="0" smtClean="0"/>
              <a:t/>
            </a:r>
            <a:br>
              <a:rPr lang="mr-IN" sz="2400" b="1" dirty="0" smtClean="0"/>
            </a:br>
            <a:endParaRPr lang="en-IN"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8810"/>
            <a:ext cx="8229600" cy="1143000"/>
          </a:xfrm>
        </p:spPr>
        <p:txBody>
          <a:bodyPr>
            <a:noAutofit/>
          </a:bodyPr>
          <a:lstStyle/>
          <a:p>
            <a:pPr algn="l"/>
            <a:r>
              <a:rPr lang="mr-IN" sz="2400" b="1" dirty="0" smtClean="0"/>
              <a:t>3.वनरक्षक निरक्षर असल्यास तो स्वतः वनपाला कडे जाऊन त्याचे कडून लिहवून घेईल. [</a:t>
            </a:r>
            <a:r>
              <a:rPr lang="mr-IN" sz="2400" b="1" i="1" dirty="0" smtClean="0"/>
              <a:t>काल बाह्य </a:t>
            </a:r>
            <a:r>
              <a:rPr lang="mr-IN" sz="2400" b="1" dirty="0" smtClean="0"/>
              <a:t>]</a:t>
            </a:r>
            <a:br>
              <a:rPr lang="mr-IN" sz="2400" b="1" dirty="0" smtClean="0"/>
            </a:br>
            <a:r>
              <a:rPr lang="mr-IN" sz="2400" b="1" dirty="0" smtClean="0"/>
              <a:t/>
            </a:r>
            <a:br>
              <a:rPr lang="mr-IN" sz="2400" b="1" dirty="0" smtClean="0"/>
            </a:br>
            <a:r>
              <a:rPr lang="mr-IN" sz="2400" b="1" dirty="0" smtClean="0"/>
              <a:t>4.प्रथम प्रतिवृत्त लिहिणे व पाठविणे यास वनरक्षक व्यक्तिशः जवाबदार असेल.</a:t>
            </a:r>
            <a:r>
              <a:rPr lang="mr-IN" sz="2400" b="1" u="sng" dirty="0" smtClean="0"/>
              <a:t>स्थळप्रत हाच त्याचा पुरावा असेल.</a:t>
            </a:r>
            <a:r>
              <a:rPr lang="mr-IN" sz="2400" b="1" dirty="0" smtClean="0"/>
              <a:t/>
            </a:r>
            <a:br>
              <a:rPr lang="mr-IN" sz="2400" b="1" dirty="0" smtClean="0"/>
            </a:br>
            <a:r>
              <a:rPr lang="mr-IN" sz="2400" b="1" dirty="0" smtClean="0"/>
              <a:t/>
            </a:r>
            <a:br>
              <a:rPr lang="mr-IN" sz="2400" b="1" dirty="0" smtClean="0"/>
            </a:br>
            <a:endParaRPr lang="en-IN"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6066"/>
            <a:ext cx="8229600" cy="1143000"/>
          </a:xfrm>
        </p:spPr>
        <p:txBody>
          <a:bodyPr>
            <a:noAutofit/>
          </a:bodyPr>
          <a:lstStyle/>
          <a:p>
            <a:pPr algn="l"/>
            <a:r>
              <a:rPr lang="mr-IN" sz="2400" b="1" dirty="0" smtClean="0"/>
              <a:t/>
            </a:r>
            <a:br>
              <a:rPr lang="mr-IN" sz="2400" b="1" dirty="0" smtClean="0"/>
            </a:br>
            <a:r>
              <a:rPr lang="mr-IN" sz="2400" b="1" dirty="0" smtClean="0"/>
              <a:t>5.वनरक्षकाने प्रथम प्रतिवृत्त पुस्तिका नेहमी सोबत ठेवावी व वरिष्ठ आधिकार्‍यास तपासणीसाठी उपलब्ध करावी.</a:t>
            </a:r>
            <a:br>
              <a:rPr lang="mr-IN" sz="2400" b="1" dirty="0" smtClean="0"/>
            </a:br>
            <a:r>
              <a:rPr lang="mr-IN" sz="2400" b="1" dirty="0" smtClean="0"/>
              <a:t/>
            </a:r>
            <a:br>
              <a:rPr lang="mr-IN" sz="2400" b="1" dirty="0" smtClean="0"/>
            </a:br>
            <a:r>
              <a:rPr lang="mr-IN" sz="2400" b="1" dirty="0" smtClean="0"/>
              <a:t>6. ही कार्यप्रणाली वंनरक्षकांसाठी,जे सर्वसाधारणपणे गुन्ह्याचा शोध लावतात त्यांचे साठी असून </a:t>
            </a:r>
            <a:r>
              <a:rPr lang="mr-IN" sz="2400" b="1" u="sng" dirty="0" smtClean="0"/>
              <a:t>गुन्हा शोधणार्‍या  इतर अधिकार्‍याना देखील लागू आहे.</a:t>
            </a:r>
            <a:r>
              <a:rPr lang="mr-IN" sz="2400" b="1" dirty="0" smtClean="0"/>
              <a:t> </a:t>
            </a:r>
            <a:br>
              <a:rPr lang="mr-IN" sz="2400" b="1" dirty="0" smtClean="0"/>
            </a:br>
            <a:r>
              <a:rPr lang="mr-IN" sz="2400" b="1" dirty="0" smtClean="0"/>
              <a:t/>
            </a:r>
            <a:br>
              <a:rPr lang="mr-IN" sz="2400" b="1" dirty="0" smtClean="0"/>
            </a:br>
            <a:r>
              <a:rPr lang="mr-IN" sz="2400" b="1" dirty="0" smtClean="0"/>
              <a:t>7. प्रथम प्रतिवृत्त इतर टपालासह   एकाच  पाकिटात पाठवू नये. स्वतंत्र पाकीट ज्यावर “ प्रथम प्रतिवृत्त” असे  लिहून पाठवावे. </a:t>
            </a:r>
            <a:endParaRPr lang="en-IN"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6058"/>
            <a:ext cx="8229600" cy="1143000"/>
          </a:xfrm>
        </p:spPr>
        <p:txBody>
          <a:bodyPr>
            <a:normAutofit fontScale="90000"/>
          </a:bodyPr>
          <a:lstStyle/>
          <a:p>
            <a:pPr algn="l"/>
            <a:r>
              <a:rPr lang="mr-IN" sz="2800" b="1" dirty="0" smtClean="0">
                <a:solidFill>
                  <a:srgbClr val="FF0000"/>
                </a:solidFill>
              </a:rPr>
              <a:t>II तपासणी नोंदवही व अहवाल </a:t>
            </a:r>
            <a:r>
              <a:rPr lang="mr-IN" sz="2800" b="1" dirty="0" smtClean="0"/>
              <a:t/>
            </a:r>
            <a:br>
              <a:rPr lang="mr-IN" sz="2800" b="1" dirty="0" smtClean="0"/>
            </a:br>
            <a:r>
              <a:rPr lang="mr-IN" sz="2800" b="1" dirty="0" smtClean="0"/>
              <a:t/>
            </a:r>
            <a:br>
              <a:rPr lang="mr-IN" sz="2800" b="1" dirty="0" smtClean="0"/>
            </a:br>
            <a:r>
              <a:rPr lang="mr-IN" sz="2800" b="1" dirty="0" smtClean="0"/>
              <a:t>8</a:t>
            </a:r>
            <a:r>
              <a:rPr lang="mr-IN" sz="2800" b="1" dirty="0"/>
              <a:t>. </a:t>
            </a:r>
            <a:r>
              <a:rPr lang="mr-IN" sz="2800" b="1" dirty="0" smtClean="0"/>
              <a:t>प्रत्येक वनपालाने तपासणी नोंदवही ठेवावी, प्रथम प्रतिवृत्त प्राप्त होताच त्याची नोंद रजिस्टरला घेवून परिक्षेत्र कार्यालयास पाठवावा.शक्य तितक्या लवकर किमान 15 दिवसात त्याने गुन्ह्याचे स्थळास भेटदेवून तीन दिवसात चौकशी पूर्ण  करावी. हा कालावधी ठोस कारणासाठी  वाढविण्याचे अधिकार विभागीय आधिकार्‍यास आहेत.</a:t>
            </a:r>
            <a:br>
              <a:rPr lang="mr-IN" sz="2800" b="1" dirty="0" smtClean="0"/>
            </a:br>
            <a:r>
              <a:rPr lang="mr-IN" sz="2800" b="1" dirty="0"/>
              <a:t/>
            </a:r>
            <a:br>
              <a:rPr lang="mr-IN" sz="2800" b="1" dirty="0"/>
            </a:br>
            <a:r>
              <a:rPr lang="mr-IN" sz="2800" b="1" dirty="0" smtClean="0"/>
              <a:t>9. वनपाल हे अभियोगाची कागदपत्रे (जसे पंचनामा,राजीनामा, साक्षीदारांचे जवाब ई.) व  चौकशीस पूर्णतः जवाबदार आहेत. आरोपीस त्याचे साक्षीदार देण्यास सांगावे व नकार दिल्यास तशी नोंद करावी.</a:t>
            </a:r>
            <a:br>
              <a:rPr lang="mr-IN" sz="2800" b="1" dirty="0" smtClean="0"/>
            </a:br>
            <a:r>
              <a:rPr lang="mr-IN" sz="2800" dirty="0"/>
              <a:t/>
            </a:r>
            <a:br>
              <a:rPr lang="mr-IN" sz="2800" dirty="0"/>
            </a:br>
            <a:r>
              <a:rPr lang="mr-IN" sz="2800" dirty="0" smtClean="0"/>
              <a:t> </a:t>
            </a:r>
            <a:endParaRPr lang="en-IN"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43322"/>
            <a:ext cx="8229600" cy="1143000"/>
          </a:xfrm>
        </p:spPr>
        <p:txBody>
          <a:bodyPr>
            <a:normAutofit fontScale="90000"/>
          </a:bodyPr>
          <a:lstStyle/>
          <a:p>
            <a:pPr algn="l"/>
            <a:r>
              <a:rPr lang="mr-IN" sz="2800" b="1" dirty="0"/>
              <a:t>10. </a:t>
            </a:r>
            <a:r>
              <a:rPr lang="mr-IN" sz="2800" b="1" dirty="0" smtClean="0"/>
              <a:t>तपासणी अहवाल रेंज कार्यलयास व कलम 52(2) प्रमाणे मुद्देमाल जप्ती बाबत न्याय दंडाधिकार्‍यास अहवाल द्यावा.त्याची प्रत तपासणीस जोडावी.</a:t>
            </a:r>
            <a:br>
              <a:rPr lang="mr-IN" sz="2800" b="1" dirty="0" smtClean="0"/>
            </a:br>
            <a:r>
              <a:rPr lang="mr-IN" sz="2800" b="1" dirty="0"/>
              <a:t/>
            </a:r>
            <a:br>
              <a:rPr lang="mr-IN" sz="2800" b="1" dirty="0"/>
            </a:br>
            <a:r>
              <a:rPr lang="mr-IN" sz="2800" b="1" dirty="0" smtClean="0"/>
              <a:t>11. चौकशी पूर्ण होताच सर्व कागद पत्रासह प्रकरण परिक्षेत्र अधिकार्‍याकडे पाठवावे.</a:t>
            </a:r>
            <a:br>
              <a:rPr lang="mr-IN" sz="2800" b="1" dirty="0" smtClean="0"/>
            </a:br>
            <a:r>
              <a:rPr lang="mr-IN" sz="2800" b="1" dirty="0"/>
              <a:t/>
            </a:r>
            <a:br>
              <a:rPr lang="mr-IN" sz="2800" b="1" dirty="0"/>
            </a:br>
            <a:r>
              <a:rPr lang="mr-IN" sz="2800" b="1" dirty="0" smtClean="0"/>
              <a:t>12. तपासणी अहवालात कुठलाही रकाना रिक्त ठेवू नये.पूर्वी शिक्षा झाल्यास , ताकीद दिल्यास तशी नोंद करावी.</a:t>
            </a:r>
            <a:br>
              <a:rPr lang="mr-IN" sz="2800" b="1" dirty="0" smtClean="0"/>
            </a:br>
            <a:r>
              <a:rPr lang="mr-IN" sz="2800" b="1" dirty="0"/>
              <a:t/>
            </a:r>
            <a:br>
              <a:rPr lang="mr-IN" sz="2800" b="1" dirty="0"/>
            </a:br>
            <a:r>
              <a:rPr lang="mr-IN" sz="2800" dirty="0"/>
              <a:t/>
            </a:r>
            <a:br>
              <a:rPr lang="mr-IN" sz="2800" dirty="0"/>
            </a:br>
            <a:r>
              <a:rPr lang="mr-IN" sz="2800" dirty="0" smtClean="0"/>
              <a:t>                   </a:t>
            </a:r>
            <a:br>
              <a:rPr lang="mr-IN" sz="2800" dirty="0" smtClean="0"/>
            </a:br>
            <a:endParaRPr lang="en-IN"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86066"/>
            <a:ext cx="8229600" cy="1143000"/>
          </a:xfrm>
        </p:spPr>
        <p:txBody>
          <a:bodyPr>
            <a:normAutofit fontScale="90000"/>
          </a:bodyPr>
          <a:lstStyle/>
          <a:p>
            <a:pPr algn="l"/>
            <a:r>
              <a:rPr lang="mr-IN" sz="2800" b="1" dirty="0" smtClean="0"/>
              <a:t>13. वेगळ्या पत्रावर अभिप्राय न देता प्रपत्रावर अभिप्राय द्यावा.</a:t>
            </a:r>
            <a:br>
              <a:rPr lang="mr-IN" sz="2800" b="1" dirty="0" smtClean="0"/>
            </a:br>
            <a:r>
              <a:rPr lang="mr-IN" sz="2800" b="1" dirty="0" smtClean="0"/>
              <a:t/>
            </a:r>
            <a:br>
              <a:rPr lang="mr-IN" sz="2800" b="1" dirty="0" smtClean="0"/>
            </a:br>
            <a:r>
              <a:rPr lang="mr-IN" sz="2800" b="1" dirty="0" smtClean="0"/>
              <a:t>14.चौकशी करणार्‍या वनपाल साठी ही पद्धत असली तरी इतर अधिकारी चौकशी करीत असल्यास हीच पद्धता लागू आहे. जर वन परिक्षेत्र अधिकारी चौकशी करीत असतीलतर गुन्हा नोंदविल्या पासून एक महिना कालावधीची मुदत असेल.</a:t>
            </a:r>
            <a:br>
              <a:rPr lang="mr-IN" sz="2800" b="1" dirty="0" smtClean="0"/>
            </a:br>
            <a:r>
              <a:rPr lang="mr-IN" sz="2800" b="1" dirty="0"/>
              <a:t/>
            </a:r>
            <a:br>
              <a:rPr lang="mr-IN" sz="2800" b="1" dirty="0"/>
            </a:br>
            <a:endParaRPr lang="en-IN"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8942"/>
            <a:ext cx="8229600" cy="1143000"/>
          </a:xfrm>
        </p:spPr>
        <p:txBody>
          <a:bodyPr>
            <a:noAutofit/>
          </a:bodyPr>
          <a:lstStyle/>
          <a:p>
            <a:pPr algn="l"/>
            <a:r>
              <a:rPr lang="mr-IN" sz="2400" b="1" dirty="0" smtClean="0">
                <a:solidFill>
                  <a:srgbClr val="FF0000"/>
                </a:solidFill>
              </a:rPr>
              <a:t>III परिक्षेत्र गुन्हा नोंदवाही  </a:t>
            </a:r>
            <a:br>
              <a:rPr lang="mr-IN" sz="2400" b="1" dirty="0" smtClean="0">
                <a:solidFill>
                  <a:srgbClr val="FF0000"/>
                </a:solidFill>
              </a:rPr>
            </a:br>
            <a:r>
              <a:rPr lang="mr-IN" sz="2400" b="1" dirty="0" smtClean="0"/>
              <a:t/>
            </a:r>
            <a:br>
              <a:rPr lang="mr-IN" sz="2400" b="1" dirty="0" smtClean="0"/>
            </a:br>
            <a:r>
              <a:rPr lang="mr-IN" sz="2400" b="1" dirty="0" smtClean="0"/>
              <a:t>15.रेंज कार्यालयात प्राप्त प्रथम प्रतीवृत्ताची तिसरी प्रत स्पेशल बिलवायर वर ठेवावी.</a:t>
            </a:r>
            <a:br>
              <a:rPr lang="mr-IN" sz="2400" b="1" dirty="0" smtClean="0"/>
            </a:br>
            <a:r>
              <a:rPr lang="mr-IN" sz="2400" b="1" dirty="0" smtClean="0"/>
              <a:t/>
            </a:r>
            <a:br>
              <a:rPr lang="mr-IN" sz="2400" b="1" dirty="0" smtClean="0"/>
            </a:br>
            <a:r>
              <a:rPr lang="mr-IN" sz="2400" b="1" dirty="0" smtClean="0"/>
              <a:t>16.पूर्वी शिक्षा किंवा ताकीद दिल्याचे व.प.अ. ठवूक असल्यास तशी नोंद प्रकरणात करावी. इतरत्र हस्तक्षेप करू नये.</a:t>
            </a:r>
            <a:br>
              <a:rPr lang="mr-IN" sz="2400" b="1" dirty="0" smtClean="0"/>
            </a:br>
            <a:r>
              <a:rPr lang="mr-IN" sz="2400" b="1" dirty="0" smtClean="0"/>
              <a:t/>
            </a:r>
            <a:br>
              <a:rPr lang="mr-IN" sz="2400" b="1" dirty="0" smtClean="0"/>
            </a:br>
            <a:r>
              <a:rPr lang="mr-IN" sz="2400" b="1" dirty="0" smtClean="0"/>
              <a:t>17.व.प.अ. ला चौकशी पूर्ण झाली असे वाटल्यास अभिप्रायसह प्रकरण उप.व.स./वि.व.अ. कडे सादर करावे.</a:t>
            </a:r>
            <a:br>
              <a:rPr lang="mr-IN" sz="2400" b="1" dirty="0" smtClean="0"/>
            </a:br>
            <a:r>
              <a:rPr lang="mr-IN" sz="2400" b="1" dirty="0" smtClean="0"/>
              <a:t/>
            </a:r>
            <a:br>
              <a:rPr lang="mr-IN" sz="2400" b="1" dirty="0" smtClean="0"/>
            </a:br>
            <a:r>
              <a:rPr lang="mr-IN" sz="2400" b="1" dirty="0" smtClean="0"/>
              <a:t>18. विभागीय आदेश व अंतीम निर्णय झाल्यावर बिल वायर वरील प्रथम प्रतिवृत्त काढून संचिकेवर लावावा </a:t>
            </a:r>
            <a:br>
              <a:rPr lang="mr-IN" sz="2400" b="1" dirty="0" smtClean="0"/>
            </a:br>
            <a:r>
              <a:rPr lang="mr-IN" sz="2400" b="1" dirty="0" smtClean="0"/>
              <a:t/>
            </a:r>
            <a:br>
              <a:rPr lang="mr-IN" sz="2400" b="1" dirty="0" smtClean="0"/>
            </a:br>
            <a:endParaRPr lang="en-IN"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43248"/>
            <a:ext cx="8229600" cy="1143000"/>
          </a:xfrm>
        </p:spPr>
        <p:txBody>
          <a:bodyPr>
            <a:normAutofit fontScale="90000"/>
          </a:bodyPr>
          <a:lstStyle/>
          <a:p>
            <a:pPr algn="l"/>
            <a:r>
              <a:rPr lang="mr-IN" sz="2800" b="1" dirty="0" smtClean="0"/>
              <a:t/>
            </a:r>
            <a:br>
              <a:rPr lang="mr-IN" sz="2800" b="1" dirty="0" smtClean="0"/>
            </a:br>
            <a:r>
              <a:rPr lang="mr-IN" sz="2800" b="1" dirty="0" smtClean="0">
                <a:solidFill>
                  <a:srgbClr val="FF0000"/>
                </a:solidFill>
              </a:rPr>
              <a:t>IV  पुढील चौकशी अहवाल</a:t>
            </a:r>
            <a:r>
              <a:rPr lang="mr-IN" sz="2800" b="1" dirty="0" smtClean="0"/>
              <a:t/>
            </a:r>
            <a:br>
              <a:rPr lang="mr-IN" sz="2800" b="1" dirty="0" smtClean="0"/>
            </a:br>
            <a:r>
              <a:rPr lang="mr-IN" sz="2800" b="1" dirty="0" smtClean="0"/>
              <a:t/>
            </a:r>
            <a:br>
              <a:rPr lang="mr-IN" sz="2800" b="1" dirty="0" smtClean="0"/>
            </a:br>
            <a:r>
              <a:rPr lang="mr-IN" sz="2800" b="1" dirty="0" smtClean="0"/>
              <a:t>19. व.प.अ. ला अधिक चौकशीची गरज भासल्यास प्रकरण त वनपाला कडे परत न  पाठविता स्वतः पुढील चौकशी करावी आणि उप.व.स.कडे सादर करावे.</a:t>
            </a:r>
            <a:br>
              <a:rPr lang="mr-IN" sz="2800" b="1" dirty="0" smtClean="0"/>
            </a:br>
            <a:r>
              <a:rPr lang="mr-IN" sz="2800" b="1" dirty="0" smtClean="0"/>
              <a:t/>
            </a:r>
            <a:br>
              <a:rPr lang="mr-IN" sz="2800" b="1" dirty="0" smtClean="0"/>
            </a:br>
            <a:r>
              <a:rPr lang="en-IN" sz="2800" b="1" dirty="0" smtClean="0">
                <a:solidFill>
                  <a:srgbClr val="FF0000"/>
                </a:solidFill>
              </a:rPr>
              <a:t>V</a:t>
            </a:r>
            <a:r>
              <a:rPr lang="mr-IN" sz="2800" b="1" dirty="0" smtClean="0">
                <a:solidFill>
                  <a:srgbClr val="FF0000"/>
                </a:solidFill>
              </a:rPr>
              <a:t> विभागीय गुन्हा नोंदवही  </a:t>
            </a:r>
            <a:br>
              <a:rPr lang="mr-IN" sz="2800" b="1" dirty="0" smtClean="0">
                <a:solidFill>
                  <a:srgbClr val="FF0000"/>
                </a:solidFill>
              </a:rPr>
            </a:br>
            <a:r>
              <a:rPr lang="mr-IN" sz="2800" b="1" dirty="0" smtClean="0"/>
              <a:t/>
            </a:r>
            <a:br>
              <a:rPr lang="mr-IN" sz="2800" b="1" dirty="0" smtClean="0"/>
            </a:br>
            <a:r>
              <a:rPr lang="mr-IN" sz="2800" b="1" dirty="0" smtClean="0"/>
              <a:t>20.उप.व.स./वि.व.अ. यांनी “विभागीय गुन्हा नोंदवही” ठेवून त्यात प्रतीवृत्ताची नोन करावी.</a:t>
            </a:r>
            <a:br>
              <a:rPr lang="mr-IN" sz="2800" b="1" dirty="0" smtClean="0"/>
            </a:br>
            <a:r>
              <a:rPr lang="mr-IN" sz="2800" dirty="0" smtClean="0"/>
              <a:t/>
            </a:r>
            <a:br>
              <a:rPr lang="mr-IN" sz="2800" dirty="0" smtClean="0"/>
            </a:br>
            <a:endParaRPr lang="en-IN"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00314"/>
            <a:ext cx="8229600" cy="1143000"/>
          </a:xfrm>
        </p:spPr>
        <p:txBody>
          <a:bodyPr>
            <a:normAutofit fontScale="90000"/>
          </a:bodyPr>
          <a:lstStyle/>
          <a:p>
            <a:pPr algn="l"/>
            <a:r>
              <a:rPr lang="mr-IN" sz="2800" b="1" dirty="0" smtClean="0"/>
              <a:t>21. पूर्ण प्रकरण प्राप्त होताच उप.व.स./वि.व.अ. यांनी त्यावर आदेश करून प्रकरण व.प.अ. कडे पूर्तता करण्यास परत पाठवावे.</a:t>
            </a:r>
            <a:br>
              <a:rPr lang="mr-IN" sz="2800" b="1" dirty="0" smtClean="0"/>
            </a:br>
            <a:r>
              <a:rPr lang="mr-IN" sz="2800" b="1" dirty="0" smtClean="0"/>
              <a:t/>
            </a:r>
            <a:br>
              <a:rPr lang="mr-IN" sz="2800" b="1" dirty="0" smtClean="0"/>
            </a:br>
            <a:r>
              <a:rPr lang="mr-IN" sz="2800" b="1" dirty="0" smtClean="0"/>
              <a:t>22. प्रकरणातील पुरावा समाधान कारक न वाटल्यास प्रकरण A/B/C/D  वर्गीकरणा प्रमाणे निकाली काढावे व अयोग्य चौकशी कामी जवाबदार कर्मचार्‍या विरुद्ध विभागीय शिक्षा साठी कार्यवाही करावी. </a:t>
            </a:r>
            <a:br>
              <a:rPr lang="mr-IN" sz="2800" b="1" dirty="0" smtClean="0"/>
            </a:br>
            <a:r>
              <a:rPr lang="mr-IN" sz="2800" b="1" dirty="0" smtClean="0"/>
              <a:t/>
            </a:r>
            <a:br>
              <a:rPr lang="mr-IN" sz="2800" b="1" dirty="0" smtClean="0"/>
            </a:br>
            <a:r>
              <a:rPr lang="mr-IN" sz="2800" b="1" dirty="0" smtClean="0"/>
              <a:t>A.- पुरावा नाही ,पुढे कार्यवाही नको.</a:t>
            </a:r>
            <a:br>
              <a:rPr lang="mr-IN" sz="2800" b="1" dirty="0" smtClean="0"/>
            </a:br>
            <a:r>
              <a:rPr lang="mr-IN" sz="2800" b="1" dirty="0" smtClean="0"/>
              <a:t>B.-  गुन्हेगारास ताकीद देणे.</a:t>
            </a:r>
            <a:br>
              <a:rPr lang="mr-IN" sz="2800" b="1" dirty="0" smtClean="0"/>
            </a:br>
            <a:r>
              <a:rPr lang="mr-IN" sz="2800" b="1" dirty="0" smtClean="0"/>
              <a:t>C.- नुकसान भरपाई म्हणून रु.........../- तीन दिवसात वसूल करावे.</a:t>
            </a:r>
            <a:br>
              <a:rPr lang="mr-IN" sz="2800" b="1" dirty="0" smtClean="0"/>
            </a:br>
            <a:r>
              <a:rPr lang="mr-IN" sz="2800" b="1" dirty="0" smtClean="0"/>
              <a:t>D.- अभियोग दाखल करावा.</a:t>
            </a:r>
            <a:endParaRPr lang="en-IN" sz="28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0"/>
            <a:ext cx="8229600" cy="1143000"/>
          </a:xfrm>
        </p:spPr>
        <p:txBody>
          <a:bodyPr>
            <a:normAutofit fontScale="90000"/>
          </a:bodyPr>
          <a:lstStyle/>
          <a:p>
            <a:pPr algn="l"/>
            <a:r>
              <a:rPr lang="mr-IN" sz="2800" b="1" dirty="0" smtClean="0"/>
              <a:t>23. कुठल्याही परिस्थितीत उप.व.स./वि.व.अ. यांनी व.प.अ. कडे फेर विचारार्थ प्रकरण परत पाठवू नये.</a:t>
            </a:r>
            <a:br>
              <a:rPr lang="mr-IN" sz="2800" b="1" dirty="0" smtClean="0"/>
            </a:br>
            <a:r>
              <a:rPr lang="mr-IN" sz="2800" b="1" dirty="0" smtClean="0"/>
              <a:t/>
            </a:r>
            <a:br>
              <a:rPr lang="mr-IN" sz="2800" b="1" dirty="0" smtClean="0"/>
            </a:br>
            <a:r>
              <a:rPr lang="mr-IN" sz="2800" b="1" dirty="0" smtClean="0"/>
              <a:t>24. प्रकरण अत्यंत गंभीर असून नास्तिबद्ध करण्या योग्य नाही असे उप.व.स./वि.व.अ. यांना वाटल्यास दुसरी चौकशी शक्यतो त्यांनी स्वतः करावी किंवा व.प.अ पेक्षा जेष्ठ आधिकार्‍यास द्यावी. </a:t>
            </a:r>
            <a:br>
              <a:rPr lang="mr-IN" sz="2800" b="1" dirty="0" smtClean="0"/>
            </a:br>
            <a:r>
              <a:rPr lang="mr-IN" sz="2800" b="1" dirty="0" smtClean="0"/>
              <a:t/>
            </a:r>
            <a:br>
              <a:rPr lang="mr-IN" sz="2800" b="1" dirty="0" smtClean="0"/>
            </a:br>
            <a:r>
              <a:rPr lang="mr-IN" sz="2800" b="1" dirty="0" smtClean="0">
                <a:solidFill>
                  <a:srgbClr val="FF0000"/>
                </a:solidFill>
              </a:rPr>
              <a:t>VI. फायनल रिपोर्ट (अंतीम अहवाल)</a:t>
            </a:r>
            <a:br>
              <a:rPr lang="mr-IN" sz="2800" b="1" dirty="0" smtClean="0">
                <a:solidFill>
                  <a:srgbClr val="FF0000"/>
                </a:solidFill>
              </a:rPr>
            </a:br>
            <a:r>
              <a:rPr lang="mr-IN" sz="2800" b="1" dirty="0" smtClean="0"/>
              <a:t/>
            </a:r>
            <a:br>
              <a:rPr lang="mr-IN" sz="2800" b="1" dirty="0" smtClean="0"/>
            </a:br>
            <a:r>
              <a:rPr lang="mr-IN" sz="2800" b="1" dirty="0" smtClean="0"/>
              <a:t>25. आदेशासह प्रकरण प्राप्त होताच व.प.अ.नी पुरततेसाठी ते वनपालाकडे पाठवावे. पूर्तता होऊन प्राप्त होताच,रजिस्टरला नोंद करून  उप.व.स./वि.व.अ. कडे परत करावे.</a:t>
            </a:r>
            <a:endParaRPr lang="en-IN" sz="28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8"/>
            <a:ext cx="8229600" cy="1143000"/>
          </a:xfrm>
        </p:spPr>
        <p:txBody>
          <a:bodyPr>
            <a:normAutofit fontScale="90000"/>
          </a:bodyPr>
          <a:lstStyle/>
          <a:p>
            <a:pPr algn="l"/>
            <a:r>
              <a:rPr lang="mr-IN" sz="2800" b="1" dirty="0" smtClean="0"/>
              <a:t>26. प्रकरणात अभियोग दाखल केल्यास , निकालपत्रा सह उप.व.स./वि.व.अ. कडे अहवाल पाठवावा.</a:t>
            </a:r>
            <a:br>
              <a:rPr lang="mr-IN" sz="2800" b="1" dirty="0" smtClean="0"/>
            </a:br>
            <a:r>
              <a:rPr lang="mr-IN" sz="2800" b="1" dirty="0" smtClean="0"/>
              <a:t/>
            </a:r>
            <a:br>
              <a:rPr lang="mr-IN" sz="2800" b="1" dirty="0" smtClean="0"/>
            </a:br>
            <a:r>
              <a:rPr lang="mr-IN" sz="2800" b="1" dirty="0" smtClean="0"/>
              <a:t>27. अंतीम  अहवाल प्राप्त होताच उप.व.स./वि.व.अ.नी नोंद पूर्ण करावी.</a:t>
            </a:r>
            <a:br>
              <a:rPr lang="mr-IN" sz="2800" b="1" dirty="0" smtClean="0"/>
            </a:br>
            <a:r>
              <a:rPr lang="mr-IN" sz="2800" b="1" dirty="0" smtClean="0"/>
              <a:t/>
            </a:r>
            <a:br>
              <a:rPr lang="mr-IN" sz="2800" b="1" dirty="0" smtClean="0"/>
            </a:br>
            <a:r>
              <a:rPr lang="mr-IN" sz="2800" b="1" dirty="0" smtClean="0">
                <a:solidFill>
                  <a:srgbClr val="FF0000"/>
                </a:solidFill>
              </a:rPr>
              <a:t>VII सर्वसाधारण </a:t>
            </a:r>
            <a:br>
              <a:rPr lang="mr-IN" sz="2800" b="1" dirty="0" smtClean="0">
                <a:solidFill>
                  <a:srgbClr val="FF0000"/>
                </a:solidFill>
              </a:rPr>
            </a:br>
            <a:r>
              <a:rPr lang="mr-IN" sz="2800" b="1" dirty="0" smtClean="0"/>
              <a:t/>
            </a:r>
            <a:br>
              <a:rPr lang="mr-IN" sz="2800" b="1" dirty="0" smtClean="0"/>
            </a:br>
            <a:r>
              <a:rPr lang="mr-IN" sz="2800" b="1" u="sng" dirty="0" smtClean="0"/>
              <a:t>28. प्रथम प्रतीवृत्ताच्या दिनांका पासून चौकशीचे  प्रगति वर लक्ष ठेवणे हे  व.प.अ किंबहुना त्या पेक्षा अधिक उप.व.स. / वि.व.अ. यांचे कर्तव्य आहे.</a:t>
            </a:r>
            <a:r>
              <a:rPr lang="mr-IN" sz="2800" b="1" dirty="0" smtClean="0"/>
              <a:t> दिरंगाई आढळल्यास त्याचा शोध घेऊन जवाबदार कर्मचार्‍या ला विभगीय शिक्षा द्यावी.</a:t>
            </a:r>
            <a:br>
              <a:rPr lang="mr-IN" sz="2800" b="1" dirty="0" smtClean="0"/>
            </a:br>
            <a:r>
              <a:rPr lang="mr-IN" sz="2800" b="1" dirty="0" smtClean="0"/>
              <a:t/>
            </a:r>
            <a:br>
              <a:rPr lang="mr-IN" sz="2800" b="1" dirty="0" smtClean="0"/>
            </a:br>
            <a:r>
              <a:rPr lang="mr-IN" sz="2800" b="1" dirty="0" smtClean="0"/>
              <a:t>29. चौकशीला दिरंगाई झाल्यास व,प,अ किंवा वनपाल जवाबदार आहे हे ठरवून त्यास शिक्षा करावी.</a:t>
            </a:r>
            <a:br>
              <a:rPr lang="mr-IN" sz="2800" b="1" dirty="0" smtClean="0"/>
            </a:br>
            <a:r>
              <a:rPr lang="mr-IN" sz="2800" b="1" dirty="0" smtClean="0"/>
              <a:t>   </a:t>
            </a:r>
            <a:endParaRPr lang="en-IN"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8876"/>
            <a:ext cx="8229600" cy="1143000"/>
          </a:xfrm>
        </p:spPr>
        <p:txBody>
          <a:bodyPr>
            <a:normAutofit fontScale="90000"/>
          </a:bodyPr>
          <a:lstStyle/>
          <a:p>
            <a:pPr algn="l"/>
            <a:r>
              <a:rPr lang="mr-IN" sz="2400" dirty="0" smtClean="0">
                <a:solidFill>
                  <a:srgbClr val="FF0000"/>
                </a:solidFill>
              </a:rPr>
              <a:t>अटक किंवा रोखून ठेवण्या बाबत मा. सर्वोच्च न्यायालयाने दिलेले आदेश</a:t>
            </a:r>
            <a:r>
              <a:rPr lang="mr-IN" sz="2400" dirty="0" smtClean="0"/>
              <a:t> </a:t>
            </a:r>
            <a:br>
              <a:rPr lang="mr-IN" sz="2400" dirty="0" smtClean="0"/>
            </a:br>
            <a:r>
              <a:rPr lang="mr-IN" sz="2400" dirty="0" smtClean="0"/>
              <a:t/>
            </a:r>
            <a:br>
              <a:rPr lang="mr-IN" sz="2400" dirty="0" smtClean="0"/>
            </a:br>
            <a:r>
              <a:rPr lang="mr-IN" sz="2400" dirty="0" smtClean="0">
                <a:solidFill>
                  <a:srgbClr val="0070C0"/>
                </a:solidFill>
              </a:rPr>
              <a:t>[ कक्ष अधिकारी महसुल व वन विभाग क्र.एस-14/2003/प्र.क्र.179/फ-5 दि.25.11.2003 ]</a:t>
            </a:r>
            <a:br>
              <a:rPr lang="mr-IN" sz="2400" dirty="0" smtClean="0">
                <a:solidFill>
                  <a:srgbClr val="0070C0"/>
                </a:solidFill>
              </a:rPr>
            </a:br>
            <a:r>
              <a:rPr lang="mr-IN" sz="2400" dirty="0" smtClean="0">
                <a:solidFill>
                  <a:srgbClr val="0070C0"/>
                </a:solidFill>
              </a:rPr>
              <a:t/>
            </a:r>
            <a:br>
              <a:rPr lang="mr-IN" sz="2400" dirty="0" smtClean="0">
                <a:solidFill>
                  <a:srgbClr val="0070C0"/>
                </a:solidFill>
              </a:rPr>
            </a:br>
            <a:r>
              <a:rPr lang="mr-IN" sz="2400" b="1" i="1" dirty="0" smtClean="0"/>
              <a:t> [स्वैर मराठी अनुवाद –अचूक महितीसाठी मूळ इंग्रजी पहावे ] </a:t>
            </a:r>
            <a:r>
              <a:rPr lang="mr-IN" sz="2400" dirty="0" smtClean="0">
                <a:solidFill>
                  <a:srgbClr val="0070C0"/>
                </a:solidFill>
              </a:rPr>
              <a:t/>
            </a:r>
            <a:br>
              <a:rPr lang="mr-IN" sz="2400" dirty="0" smtClean="0">
                <a:solidFill>
                  <a:srgbClr val="0070C0"/>
                </a:solidFill>
              </a:rPr>
            </a:br>
            <a:r>
              <a:rPr lang="mr-IN" sz="2400" dirty="0" smtClean="0"/>
              <a:t/>
            </a:r>
            <a:br>
              <a:rPr lang="mr-IN" sz="2400" dirty="0" smtClean="0"/>
            </a:br>
            <a:r>
              <a:rPr lang="mr-IN" sz="2400" dirty="0" smtClean="0"/>
              <a:t>1. अटक व विचारपूस करणार्‍या पोलिस अधिकार्‍याने नाव व पदनाम पट्टी गणवेशावर लावावी.सदर पोअ ची नोंद रजिस्टरला करावी.</a:t>
            </a:r>
            <a:br>
              <a:rPr lang="mr-IN" sz="2400" dirty="0" smtClean="0"/>
            </a:br>
            <a:r>
              <a:rPr lang="mr-IN" sz="2400" dirty="0" smtClean="0"/>
              <a:t/>
            </a:r>
            <a:br>
              <a:rPr lang="mr-IN" sz="2400" dirty="0" smtClean="0"/>
            </a:br>
            <a:r>
              <a:rPr lang="mr-IN" sz="2400" dirty="0" smtClean="0"/>
              <a:t>2.अटक करणार्‍या पोअ ने किमान एक साक्षीदाराचे  उपस्थितीत अटक पंचनामा करावा जो अटक झालेल्या व्यक्तीच्या कुटुंबाचा सदस्य किंवा त्याचे गावचा प्रतिष्ठीत व्यक्ति असावा.अटक पंचनाम्यावर वेळ व दिनांक व अटक झालेल्या व्यक्तीची प्रतिस्वाक्षरी असावी.    </a:t>
            </a:r>
            <a:endParaRPr lang="en-IN"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0"/>
            <a:ext cx="8229600" cy="1143000"/>
          </a:xfrm>
        </p:spPr>
        <p:txBody>
          <a:bodyPr>
            <a:normAutofit fontScale="90000"/>
          </a:bodyPr>
          <a:lstStyle/>
          <a:p>
            <a:pPr algn="l"/>
            <a:r>
              <a:rPr lang="mr-IN" sz="2400" dirty="0" smtClean="0"/>
              <a:t>3.अटक किंवा रोखून ठेवलेल्या किंवा कोठडीत ठेवलेल्या व्यक्ति बाबत त्याचे मित्र किंवा ओळखीचे व्यक्तीस शक्यतितके लवकर कळवावे. त्यात कोठडीचे ठिकाण नमूद करावे.</a:t>
            </a:r>
            <a:br>
              <a:rPr lang="mr-IN" sz="2400" dirty="0" smtClean="0"/>
            </a:br>
            <a:r>
              <a:rPr lang="mr-IN" sz="2400" dirty="0" smtClean="0"/>
              <a:t/>
            </a:r>
            <a:br>
              <a:rPr lang="mr-IN" sz="2400" dirty="0" smtClean="0"/>
            </a:br>
            <a:r>
              <a:rPr lang="mr-IN" sz="2400" dirty="0" smtClean="0"/>
              <a:t>4. जर अटक झालेल्या व्यक्तीचे  मित्र किंवा नातेवाईक जिल्हया बाहेर असतील तर  अटकेचे ठिकाण, वेळ, दिनांकयाबाबत अधिसूचना त्या जिल्ह्याचे Legal Aid Organization आणि संबंधित पोस्टे. ला टेलीग्राफ द्वारे 8 ते 12 तासात कळवावे. </a:t>
            </a:r>
            <a:br>
              <a:rPr lang="mr-IN" sz="2400" dirty="0" smtClean="0"/>
            </a:br>
            <a:r>
              <a:rPr lang="mr-IN" sz="2400" dirty="0" smtClean="0"/>
              <a:t/>
            </a:r>
            <a:br>
              <a:rPr lang="mr-IN" sz="2400" dirty="0" smtClean="0"/>
            </a:br>
            <a:r>
              <a:rPr lang="mr-IN" sz="2400" dirty="0" smtClean="0"/>
              <a:t>5.अटक झालेल्या व्यक्तीस त्याचे “ अटके बाबत कळविणेचे” हक्का बाबत माहिती द्यावी.</a:t>
            </a:r>
            <a:br>
              <a:rPr lang="mr-IN" sz="2400" dirty="0" smtClean="0"/>
            </a:br>
            <a:r>
              <a:rPr lang="mr-IN" sz="2400" dirty="0" smtClean="0"/>
              <a:t/>
            </a:r>
            <a:br>
              <a:rPr lang="mr-IN" sz="2400" dirty="0" smtClean="0"/>
            </a:br>
            <a:endParaRPr lang="en-IN"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8942"/>
            <a:ext cx="8229600" cy="1143000"/>
          </a:xfrm>
        </p:spPr>
        <p:txBody>
          <a:bodyPr>
            <a:normAutofit fontScale="90000"/>
          </a:bodyPr>
          <a:lstStyle/>
          <a:p>
            <a:pPr algn="l"/>
            <a:r>
              <a:rPr lang="mr-IN" sz="2400" dirty="0" smtClean="0"/>
              <a:t>6. ज्या ठिकाणीअटक झालेल्या व्यतीस ठेवले तेथील डायरीत अटके बाबत , कळविलेल्या व्यक्तिचे नाव पत्त्या बाबत व ज्याचे कोठडीत ठेवला त्या पोअ ची  नोंद ठेवावी. </a:t>
            </a:r>
            <a:br>
              <a:rPr lang="mr-IN" sz="2400" dirty="0" smtClean="0"/>
            </a:br>
            <a:r>
              <a:rPr lang="mr-IN" sz="2400" dirty="0" smtClean="0"/>
              <a:t/>
            </a:r>
            <a:br>
              <a:rPr lang="mr-IN" sz="2400" dirty="0" smtClean="0"/>
            </a:br>
            <a:r>
              <a:rPr lang="mr-IN" sz="2400" dirty="0" smtClean="0"/>
              <a:t>7. अटक झालेल्या व्यक्तीची  तपासणी करून अटकेच्या वेळी किरकोळ किंवा गंभीर जखमा असल्यास तशी नोंद करवून त्यावर अटक व्यक्ति व पोअ ची स्वाक्षरी  घ्यावी त्याची प्रत अटक व्यक्तीस पुरवावी.</a:t>
            </a:r>
            <a:br>
              <a:rPr lang="mr-IN" sz="2400" dirty="0" smtClean="0"/>
            </a:br>
            <a:r>
              <a:rPr lang="mr-IN" sz="2400" dirty="0" smtClean="0"/>
              <a:t/>
            </a:r>
            <a:br>
              <a:rPr lang="mr-IN" sz="2400" dirty="0" smtClean="0"/>
            </a:br>
            <a:r>
              <a:rPr lang="mr-IN" sz="2400" dirty="0" smtClean="0"/>
              <a:t>8. अटक व्यक्तीची वैद्यकीय तपासणी प्रत्येक 48 तासाला, संचालक आरोग्य  सेवा यांनी मंजूर केलेल्या पॅनल वरील डॉक्टर कडून करून घ्यावी. </a:t>
            </a:r>
            <a:br>
              <a:rPr lang="mr-IN" sz="2400" dirty="0" smtClean="0"/>
            </a:br>
            <a:r>
              <a:rPr lang="mr-IN" sz="2400" dirty="0" smtClean="0"/>
              <a:t/>
            </a:r>
            <a:br>
              <a:rPr lang="mr-IN" sz="2400" dirty="0" smtClean="0"/>
            </a:br>
            <a:r>
              <a:rPr lang="mr-IN" sz="2400" dirty="0" smtClean="0"/>
              <a:t>9.अटक पंचनामा, इतर कागदपत्रांच्या प्रती  जिल्हा दंडाधिकारी यांना   द्याव्या.</a:t>
            </a:r>
            <a:br>
              <a:rPr lang="mr-IN" sz="2400" dirty="0" smtClean="0"/>
            </a:br>
            <a:r>
              <a:rPr lang="mr-IN" sz="2400" dirty="0" smtClean="0"/>
              <a:t/>
            </a:r>
            <a:br>
              <a:rPr lang="mr-IN" sz="2400" dirty="0" smtClean="0"/>
            </a:br>
            <a:endParaRPr lang="en-IN"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0182"/>
            <a:ext cx="8229600" cy="1143000"/>
          </a:xfrm>
        </p:spPr>
        <p:txBody>
          <a:bodyPr>
            <a:normAutofit fontScale="90000"/>
          </a:bodyPr>
          <a:lstStyle/>
          <a:p>
            <a:pPr algn="l"/>
            <a:r>
              <a:rPr lang="mr-IN" sz="2400" dirty="0" smtClean="0"/>
              <a:t>10. अटक व्यक्तीस विचारपूस चालू असताना नव्हे तर विचारपूस करते वेळी त्याचे वकिलास भेटण्याची परवानगी द्यावी. </a:t>
            </a:r>
            <a:br>
              <a:rPr lang="mr-IN" sz="2400" dirty="0" smtClean="0"/>
            </a:br>
            <a:r>
              <a:rPr lang="mr-IN" sz="2400" dirty="0" smtClean="0"/>
              <a:t/>
            </a:r>
            <a:br>
              <a:rPr lang="mr-IN" sz="2400" dirty="0" smtClean="0"/>
            </a:br>
            <a:r>
              <a:rPr lang="mr-IN" sz="2400" dirty="0" smtClean="0"/>
              <a:t>11. सर्व जिल्हा व राज्य मुख्यालयातील नियंत्रण कक्षाला अटक व स्थानाबाबत अटक करणार्‍या पो अ ने 12 तासात कळवावे. नियंत्रण कक्षाने नोटिस  बोर्डवर ती माहिती लावावी.  </a:t>
            </a:r>
            <a:endParaRPr lang="en-IN"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00380"/>
            <a:ext cx="8229600" cy="1143000"/>
          </a:xfrm>
        </p:spPr>
        <p:txBody>
          <a:bodyPr>
            <a:normAutofit fontScale="90000"/>
          </a:bodyPr>
          <a:lstStyle/>
          <a:p>
            <a:pPr algn="l"/>
            <a:r>
              <a:rPr lang="mr-IN" sz="2400" dirty="0" smtClean="0">
                <a:solidFill>
                  <a:srgbClr val="FF0000"/>
                </a:solidFill>
              </a:rPr>
              <a:t>स्थाई आदेश क्र.42 दि.14मार्च 1966</a:t>
            </a:r>
            <a:br>
              <a:rPr lang="mr-IN" sz="2400" dirty="0" smtClean="0">
                <a:solidFill>
                  <a:srgbClr val="FF0000"/>
                </a:solidFill>
              </a:rPr>
            </a:br>
            <a:r>
              <a:rPr lang="mr-IN" sz="2400" dirty="0" smtClean="0"/>
              <a:t/>
            </a:r>
            <a:br>
              <a:rPr lang="mr-IN" sz="2400" dirty="0" smtClean="0"/>
            </a:br>
            <a:r>
              <a:rPr lang="mr-IN" sz="2400" dirty="0" smtClean="0">
                <a:solidFill>
                  <a:srgbClr val="0070C0"/>
                </a:solidFill>
              </a:rPr>
              <a:t>वनगुन्हा प्रकरणांच्या तत्पर तपसाची गरज </a:t>
            </a:r>
            <a:r>
              <a:rPr lang="mr-IN" sz="2400" dirty="0" smtClean="0"/>
              <a:t/>
            </a:r>
            <a:br>
              <a:rPr lang="mr-IN" sz="2400" dirty="0" smtClean="0"/>
            </a:br>
            <a:r>
              <a:rPr lang="mr-IN" sz="2400" dirty="0" smtClean="0"/>
              <a:t/>
            </a:r>
            <a:br>
              <a:rPr lang="mr-IN" sz="2400" dirty="0" smtClean="0"/>
            </a:br>
            <a:r>
              <a:rPr lang="mr-IN" sz="2400" dirty="0" smtClean="0"/>
              <a:t>(i) वनरक्षकाने गुन्हा निदर्शनास येताच त्याबाबत प्रथम प्रतिवृत्त नोंदवून 24 तासात वि.व अ आणि वनपाल यांना सरळ प्रती पाठवाव्या. [1 दि]</a:t>
            </a:r>
            <a:br>
              <a:rPr lang="mr-IN" sz="2400" dirty="0" smtClean="0"/>
            </a:br>
            <a:r>
              <a:rPr lang="mr-IN" sz="2400" dirty="0" smtClean="0"/>
              <a:t/>
            </a:r>
            <a:br>
              <a:rPr lang="mr-IN" sz="2400" dirty="0" smtClean="0"/>
            </a:br>
            <a:r>
              <a:rPr lang="mr-IN" sz="2400" dirty="0" smtClean="0"/>
              <a:t>(ii) वनपालाने प्रप्र प्राप्त होताच पंधरवाडयात चौकशी करून व प अ कडे प्रकरण पाठवावे.[ 15 दि]</a:t>
            </a:r>
            <a:br>
              <a:rPr lang="mr-IN" sz="2400" dirty="0" smtClean="0"/>
            </a:br>
            <a:r>
              <a:rPr lang="mr-IN" sz="2400" dirty="0" smtClean="0"/>
              <a:t/>
            </a:r>
            <a:br>
              <a:rPr lang="mr-IN" sz="2400" dirty="0" smtClean="0"/>
            </a:br>
            <a:r>
              <a:rPr lang="mr-IN" sz="2400" dirty="0" smtClean="0"/>
              <a:t>(iii) व प अ ने त्याचे शिफारसिसह सक्षम अधिकार्‍याकडे 15 दिवसात प्रकरण पाठवावे.[ 15 दि]</a:t>
            </a:r>
            <a:br>
              <a:rPr lang="mr-IN" sz="2400" dirty="0" smtClean="0"/>
            </a:br>
            <a:r>
              <a:rPr lang="mr-IN" sz="2400" dirty="0" smtClean="0"/>
              <a:t/>
            </a:r>
            <a:br>
              <a:rPr lang="mr-IN" sz="2400" dirty="0" smtClean="0"/>
            </a:br>
            <a:endParaRPr lang="en-IN"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3190"/>
            <a:ext cx="8229600" cy="1143000"/>
          </a:xfrm>
        </p:spPr>
        <p:txBody>
          <a:bodyPr>
            <a:normAutofit fontScale="90000"/>
          </a:bodyPr>
          <a:lstStyle/>
          <a:p>
            <a:pPr algn="l"/>
            <a:r>
              <a:rPr lang="mr-IN" sz="2400" dirty="0" smtClean="0"/>
              <a:t>(iv) सक्षम अधिकार्‍याने पंधरवाडयात त्यावर आदेश करून पुढील कार्यावहीसाठी व प अ कडे प्रकरण परत करावे.[15 दि]</a:t>
            </a:r>
            <a:br>
              <a:rPr lang="mr-IN" sz="2400" dirty="0" smtClean="0"/>
            </a:br>
            <a:r>
              <a:rPr lang="mr-IN" sz="2400" dirty="0" smtClean="0"/>
              <a:t/>
            </a:r>
            <a:br>
              <a:rPr lang="mr-IN" sz="2400" dirty="0" smtClean="0"/>
            </a:br>
            <a:r>
              <a:rPr lang="mr-IN" sz="2400" dirty="0" smtClean="0"/>
              <a:t>(v) व प अ ने त्या आदेशावर कार्यवाही  करून अंतीम अहवाल एक महिन्यात सक्षम अधिकार्‍याकडे पाठवावा.[30 दि] </a:t>
            </a:r>
            <a:br>
              <a:rPr lang="mr-IN" sz="2400" dirty="0" smtClean="0"/>
            </a:br>
            <a:r>
              <a:rPr lang="mr-IN" sz="2400" dirty="0" smtClean="0"/>
              <a:t/>
            </a:r>
            <a:br>
              <a:rPr lang="mr-IN" sz="2400" dirty="0" smtClean="0"/>
            </a:br>
            <a:r>
              <a:rPr lang="mr-IN" sz="2400" dirty="0" smtClean="0"/>
              <a:t>(vi) सक्षम अधिकार्‍याचे आदेशानंतर गुन्हेगार तडजोडीस इच्छुक  नसेल तर 15 दिवसात न्यायालयात प्रकरण दाखल करावे.[15 दि]</a:t>
            </a:r>
            <a:br>
              <a:rPr lang="mr-IN" sz="2400" dirty="0" smtClean="0"/>
            </a:br>
            <a:r>
              <a:rPr lang="mr-IN" sz="2400" dirty="0" smtClean="0"/>
              <a:t/>
            </a:r>
            <a:br>
              <a:rPr lang="mr-IN" sz="2400" dirty="0" smtClean="0"/>
            </a:br>
            <a:r>
              <a:rPr lang="mr-IN" sz="2400" dirty="0" smtClean="0"/>
              <a:t>सर्वसाधारण 75 दिवसात प्रकरण निकाली काढावे त्यात अपरिहार्य कारणाने  दिरंगाई होत असल्यास तशी कारणासह नोंद करावी.</a:t>
            </a:r>
            <a:br>
              <a:rPr lang="mr-IN" sz="2400" dirty="0" smtClean="0"/>
            </a:br>
            <a:r>
              <a:rPr lang="mr-IN" sz="2400" dirty="0" smtClean="0"/>
              <a:t/>
            </a:r>
            <a:br>
              <a:rPr lang="mr-IN" sz="2400" dirty="0" smtClean="0"/>
            </a:br>
            <a:r>
              <a:rPr lang="mr-IN" sz="2400" dirty="0" smtClean="0"/>
              <a:t>वर-1 + वनपाल-15 + वपअ-15 +सअ-15 + वपअ-30 = </a:t>
            </a:r>
            <a:r>
              <a:rPr lang="mr-IN" sz="2400" smtClean="0"/>
              <a:t>76(तडजोड)</a:t>
            </a:r>
            <a:br>
              <a:rPr lang="mr-IN" sz="2400" smtClean="0"/>
            </a:br>
            <a:r>
              <a:rPr lang="mr-IN" sz="2400" smtClean="0"/>
              <a:t/>
            </a:r>
            <a:br>
              <a:rPr lang="mr-IN" sz="2400" smtClean="0"/>
            </a:br>
            <a:r>
              <a:rPr lang="mr-IN" sz="2400" smtClean="0"/>
              <a:t>वर-1 +वनपाल-15 +वपअ-15 +सअ-15 +वपअ-15 = 61(न्यायालय)      </a:t>
            </a:r>
            <a:endParaRPr lang="en-IN"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04"/>
            <a:ext cx="8229600" cy="1143000"/>
          </a:xfrm>
        </p:spPr>
        <p:txBody>
          <a:bodyPr>
            <a:noAutofit/>
          </a:bodyPr>
          <a:lstStyle/>
          <a:p>
            <a:pPr algn="l"/>
            <a:r>
              <a:rPr lang="mr-IN" sz="1800" b="1" u="sng" dirty="0" smtClean="0">
                <a:solidFill>
                  <a:srgbClr val="FF0000"/>
                </a:solidFill>
              </a:rPr>
              <a:t>सानियंत्रणासाठी  </a:t>
            </a:r>
            <a:r>
              <a:rPr lang="mr-IN" sz="1400" b="1" dirty="0" smtClean="0"/>
              <a:t>                         कार्यालय ............</a:t>
            </a:r>
            <a:br>
              <a:rPr lang="mr-IN" sz="1400" b="1" dirty="0" smtClean="0"/>
            </a:br>
            <a:r>
              <a:rPr lang="mr-IN" sz="1400" b="1" dirty="0" smtClean="0"/>
              <a:t>                                                                        जावक क्र......./....../....</a:t>
            </a:r>
            <a:br>
              <a:rPr lang="mr-IN" sz="1400" b="1" dirty="0" smtClean="0"/>
            </a:br>
            <a:r>
              <a:rPr lang="mr-IN" sz="1400" b="1" dirty="0" smtClean="0"/>
              <a:t/>
            </a:r>
            <a:br>
              <a:rPr lang="mr-IN" sz="1400" b="1" dirty="0" smtClean="0"/>
            </a:br>
            <a:r>
              <a:rPr lang="mr-IN" sz="1400" b="1" dirty="0" smtClean="0"/>
              <a:t>संदर्भ : प्रथम प्रतिवृत्त क्र................. दि.............नोंदविणारा अधिकारी .................</a:t>
            </a:r>
            <a:br>
              <a:rPr lang="mr-IN" sz="1400" b="1" dirty="0" smtClean="0"/>
            </a:br>
            <a:r>
              <a:rPr lang="mr-IN" sz="1400" b="1" dirty="0" smtClean="0"/>
              <a:t>      आरोपी.................... व इतर (संख्या)....</a:t>
            </a:r>
            <a:br>
              <a:rPr lang="mr-IN" sz="1400" b="1" dirty="0" smtClean="0"/>
            </a:br>
            <a:r>
              <a:rPr lang="mr-IN" sz="1400" b="1" dirty="0" smtClean="0"/>
              <a:t/>
            </a:r>
            <a:br>
              <a:rPr lang="mr-IN" sz="1400" b="1" dirty="0" smtClean="0"/>
            </a:br>
            <a:r>
              <a:rPr lang="mr-IN" sz="1400" b="1" dirty="0" smtClean="0"/>
              <a:t/>
            </a:r>
            <a:br>
              <a:rPr lang="mr-IN" sz="1400" b="1" dirty="0" smtClean="0"/>
            </a:br>
            <a:r>
              <a:rPr lang="mr-IN" sz="1400" b="1" dirty="0" smtClean="0"/>
              <a:t>संदर्भीय प्रथमवृत्त प्रकरणी खालील कार्यवाही तत्काळ करून पूर्तता अहवाल सादर करावा.</a:t>
            </a:r>
            <a:br>
              <a:rPr lang="mr-IN" sz="1400" b="1" dirty="0" smtClean="0"/>
            </a:br>
            <a:r>
              <a:rPr lang="mr-IN" sz="1400" b="1" dirty="0" smtClean="0"/>
              <a:t/>
            </a:r>
            <a:br>
              <a:rPr lang="mr-IN" sz="1400" b="1" dirty="0" smtClean="0"/>
            </a:br>
            <a:r>
              <a:rPr lang="mr-IN" sz="1400" b="1" dirty="0" smtClean="0"/>
              <a:t>1. प्रकरणातील मुद्देमाल शासकीय आगारावर हलवावा.</a:t>
            </a:r>
            <a:br>
              <a:rPr lang="mr-IN" sz="1400" b="1" dirty="0" smtClean="0"/>
            </a:br>
            <a:r>
              <a:rPr lang="mr-IN" sz="1400" b="1" dirty="0" smtClean="0"/>
              <a:t/>
            </a:r>
            <a:br>
              <a:rPr lang="mr-IN" sz="1400" b="1" dirty="0" smtClean="0"/>
            </a:br>
            <a:r>
              <a:rPr lang="mr-IN" sz="1400" b="1" dirty="0" smtClean="0"/>
              <a:t>2. आरोपीस अटक करून तपास कामी PCR घ्यावा.त्याकामी मनुष्यबळ उपलब्ध करावे॰</a:t>
            </a:r>
            <a:br>
              <a:rPr lang="mr-IN" sz="1400" b="1" dirty="0" smtClean="0"/>
            </a:br>
            <a:r>
              <a:rPr lang="mr-IN" sz="1400" b="1" dirty="0" smtClean="0"/>
              <a:t/>
            </a:r>
            <a:br>
              <a:rPr lang="mr-IN" sz="1400" b="1" dirty="0" smtClean="0"/>
            </a:br>
            <a:r>
              <a:rPr lang="mr-IN" sz="1400" b="1" dirty="0" smtClean="0"/>
              <a:t>3. इतर आरोपींचा शोध घ्यावा.</a:t>
            </a:r>
            <a:br>
              <a:rPr lang="mr-IN" sz="1400" b="1" dirty="0" smtClean="0"/>
            </a:br>
            <a:r>
              <a:rPr lang="mr-IN" sz="1400" b="1" dirty="0" smtClean="0"/>
              <a:t/>
            </a:r>
            <a:br>
              <a:rPr lang="mr-IN" sz="1400" b="1" dirty="0" smtClean="0"/>
            </a:br>
            <a:r>
              <a:rPr lang="mr-IN" sz="1400" b="1" dirty="0" smtClean="0"/>
              <a:t>4. भावअ1927 कलम72 / वजी(स)अ1972  क.50 प्रमाणे  सक्षम अधिकार्‍याने कार्यवाही करावी</a:t>
            </a:r>
            <a:br>
              <a:rPr lang="mr-IN" sz="1400" b="1" dirty="0" smtClean="0"/>
            </a:br>
            <a:r>
              <a:rPr lang="mr-IN" sz="1400" b="1" dirty="0" smtClean="0"/>
              <a:t>.............................................................................................................................................................</a:t>
            </a:r>
            <a:br>
              <a:rPr lang="mr-IN" sz="1400" b="1" dirty="0" smtClean="0"/>
            </a:br>
            <a:r>
              <a:rPr lang="mr-IN" sz="1400" b="1" dirty="0" smtClean="0"/>
              <a:t/>
            </a:r>
            <a:br>
              <a:rPr lang="mr-IN" sz="1400" b="1" dirty="0" smtClean="0"/>
            </a:br>
            <a:r>
              <a:rPr lang="mr-IN" sz="1400" b="1" dirty="0" smtClean="0"/>
              <a:t>5. थूटांची प्रजातिवार यादी सोबत जोडावी</a:t>
            </a:r>
            <a:br>
              <a:rPr lang="mr-IN" sz="1400" b="1" dirty="0" smtClean="0"/>
            </a:br>
            <a:r>
              <a:rPr lang="mr-IN" sz="1400" b="1" dirty="0" smtClean="0"/>
              <a:t/>
            </a:r>
            <a:br>
              <a:rPr lang="mr-IN" sz="1400" b="1" dirty="0" smtClean="0"/>
            </a:br>
            <a:r>
              <a:rPr lang="mr-IN" sz="1400" b="1" dirty="0" smtClean="0"/>
              <a:t/>
            </a:r>
            <a:br>
              <a:rPr lang="mr-IN" sz="1400" b="1" dirty="0" smtClean="0"/>
            </a:br>
            <a:r>
              <a:rPr lang="mr-IN" sz="1400" b="1" dirty="0" smtClean="0"/>
              <a:t>6. इतर सूचना......................................................................................................................................... </a:t>
            </a:r>
            <a:br>
              <a:rPr lang="mr-IN" sz="1400" b="1" dirty="0" smtClean="0"/>
            </a:br>
            <a:r>
              <a:rPr lang="mr-IN" sz="1400" b="1" dirty="0" smtClean="0"/>
              <a:t/>
            </a:r>
            <a:br>
              <a:rPr lang="mr-IN" sz="1400" b="1" dirty="0" smtClean="0"/>
            </a:br>
            <a:r>
              <a:rPr lang="mr-IN" sz="1400" b="1" dirty="0" smtClean="0"/>
              <a:t/>
            </a:r>
            <a:br>
              <a:rPr lang="mr-IN" sz="1400" b="1" dirty="0" smtClean="0"/>
            </a:br>
            <a:r>
              <a:rPr lang="mr-IN" sz="1400" b="1" dirty="0" smtClean="0"/>
              <a:t/>
            </a:r>
            <a:br>
              <a:rPr lang="mr-IN" sz="1400" b="1" dirty="0" smtClean="0"/>
            </a:br>
            <a:r>
              <a:rPr lang="mr-IN" sz="1400" b="1" dirty="0" smtClean="0"/>
              <a:t>प्रति व प अ ........                                              संनियंत्रण अधिकारी......... </a:t>
            </a:r>
            <a:br>
              <a:rPr lang="mr-IN" sz="1400" b="1" dirty="0" smtClean="0"/>
            </a:br>
            <a:r>
              <a:rPr lang="mr-IN" sz="1400" b="1" dirty="0" smtClean="0"/>
              <a:t/>
            </a:r>
            <a:br>
              <a:rPr lang="mr-IN" sz="1400" b="1" dirty="0" smtClean="0"/>
            </a:br>
            <a:r>
              <a:rPr lang="mr-IN" sz="1400" b="1" dirty="0" smtClean="0"/>
              <a:t>1. प्रथम प्रतिवृत्ता  सोबत चिटकवून पाठविला जातो. 2. नियंत्रण अधिकार्‍याचे गुन्हा रजिस्टर ला याची नोंद होते.3. फोन वरून  व प्रत्यक्ष सूचना   </a:t>
            </a:r>
            <a:br>
              <a:rPr lang="mr-IN" sz="1400" b="1" dirty="0" smtClean="0"/>
            </a:br>
            <a:r>
              <a:rPr lang="mr-IN" sz="1400" b="1" dirty="0" smtClean="0"/>
              <a:t>   </a:t>
            </a:r>
            <a:endParaRPr lang="en-IN" sz="1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158" y="785802"/>
            <a:ext cx="8229600" cy="1143000"/>
          </a:xfrm>
        </p:spPr>
        <p:txBody>
          <a:bodyPr>
            <a:normAutofit fontScale="90000"/>
          </a:bodyPr>
          <a:lstStyle/>
          <a:p>
            <a:pPr algn="l"/>
            <a:r>
              <a:rPr lang="mr-IN" sz="2000" b="1" dirty="0" smtClean="0"/>
              <a:t>                             </a:t>
            </a:r>
            <a:br>
              <a:rPr lang="mr-IN" sz="2000" b="1" dirty="0" smtClean="0"/>
            </a:br>
            <a:r>
              <a:rPr lang="mr-IN" sz="2000" b="1" dirty="0" smtClean="0"/>
              <a:t/>
            </a:r>
            <a:br>
              <a:rPr lang="mr-IN" sz="2000" b="1" dirty="0" smtClean="0"/>
            </a:br>
            <a:r>
              <a:rPr lang="mr-IN" sz="2200" b="1" dirty="0" smtClean="0">
                <a:solidFill>
                  <a:srgbClr val="FF0000"/>
                </a:solidFill>
              </a:rPr>
              <a:t>सानियंत्रणासाठी </a:t>
            </a:r>
            <a:r>
              <a:rPr lang="mr-IN" sz="2000" b="1" dirty="0" smtClean="0"/>
              <a:t>             </a:t>
            </a:r>
            <a:r>
              <a:rPr lang="mr-IN" sz="2000" b="1" u="sng" dirty="0" smtClean="0"/>
              <a:t>कोर्ट केस रजिस्टर</a:t>
            </a:r>
            <a:r>
              <a:rPr lang="mr-IN" sz="2000" b="1" dirty="0" smtClean="0"/>
              <a:t/>
            </a:r>
            <a:br>
              <a:rPr lang="mr-IN" sz="2000" b="1" dirty="0" smtClean="0"/>
            </a:br>
            <a:r>
              <a:rPr lang="mr-IN" sz="2000" b="1" dirty="0" smtClean="0"/>
              <a:t/>
            </a:r>
            <a:br>
              <a:rPr lang="mr-IN" sz="2000" b="1" dirty="0" smtClean="0"/>
            </a:br>
            <a:r>
              <a:rPr lang="mr-IN" sz="2000" b="1" dirty="0" smtClean="0"/>
              <a:t>कोर्ट केस क्र........./ वर्ष ...... न्यायालय ...................</a:t>
            </a:r>
            <a:br>
              <a:rPr lang="mr-IN" sz="2000" b="1" dirty="0" smtClean="0"/>
            </a:br>
            <a:r>
              <a:rPr lang="mr-IN" sz="2000" b="1" dirty="0" smtClean="0"/>
              <a:t>फिर्यादी (वादी) : ..................आरोपी  (प्रतिवादी) 1................2............3.................</a:t>
            </a:r>
            <a:br>
              <a:rPr lang="mr-IN" sz="2000" b="1" dirty="0" smtClean="0"/>
            </a:br>
            <a:r>
              <a:rPr lang="mr-IN" sz="2000" b="1" dirty="0" smtClean="0"/>
              <a:t>प्रथम प्रतिवृत्त क्र. ..... दि.... नोंदविणारा अधिकारी..........</a:t>
            </a:r>
            <a:br>
              <a:rPr lang="mr-IN" sz="2000" b="1" dirty="0" smtClean="0"/>
            </a:br>
            <a:r>
              <a:rPr lang="mr-IN" sz="2000" b="1" dirty="0" smtClean="0"/>
              <a:t>गुन्ह्याची कलमे ............. </a:t>
            </a:r>
            <a:br>
              <a:rPr lang="mr-IN" sz="2000" b="1" dirty="0" smtClean="0"/>
            </a:br>
            <a:r>
              <a:rPr lang="mr-IN" sz="2000" b="1" dirty="0" smtClean="0"/>
              <a:t>जप्त मालमत्ता ताबेदार ........</a:t>
            </a:r>
            <a:br>
              <a:rPr lang="mr-IN" sz="2000" b="1" dirty="0" smtClean="0"/>
            </a:br>
            <a:r>
              <a:rPr lang="mr-IN" sz="2000" b="1" dirty="0" smtClean="0"/>
              <a:t>संक्षिप्त प्रकरण ....................................................................................................</a:t>
            </a:r>
            <a:br>
              <a:rPr lang="mr-IN" sz="2000" b="1" dirty="0" smtClean="0"/>
            </a:br>
            <a:r>
              <a:rPr lang="mr-IN" sz="2000" b="1" dirty="0" smtClean="0"/>
              <a:t>........................................................................................................................... </a:t>
            </a:r>
            <a:br>
              <a:rPr lang="mr-IN" sz="2000" b="1" dirty="0" smtClean="0"/>
            </a:br>
            <a:r>
              <a:rPr lang="mr-IN" sz="2000" b="1" dirty="0" smtClean="0"/>
              <a:t>सरकारचे वकील ......... फोन नं.</a:t>
            </a:r>
            <a:endParaRPr lang="en-IN" sz="2000" b="1" dirty="0"/>
          </a:p>
        </p:txBody>
      </p:sp>
      <p:graphicFrame>
        <p:nvGraphicFramePr>
          <p:cNvPr id="6" name="Table 5"/>
          <p:cNvGraphicFramePr>
            <a:graphicFrameLocks noGrp="1"/>
          </p:cNvGraphicFramePr>
          <p:nvPr/>
        </p:nvGraphicFramePr>
        <p:xfrm>
          <a:off x="428595" y="3286125"/>
          <a:ext cx="8286810" cy="2643205"/>
        </p:xfrm>
        <a:graphic>
          <a:graphicData uri="http://schemas.openxmlformats.org/drawingml/2006/table">
            <a:tbl>
              <a:tblPr firstRow="1" bandRow="1">
                <a:tableStyleId>{5940675A-B579-460E-94D1-54222C63F5DA}</a:tableStyleId>
              </a:tblPr>
              <a:tblGrid>
                <a:gridCol w="1214447"/>
                <a:gridCol w="4643470"/>
                <a:gridCol w="2428893"/>
              </a:tblGrid>
              <a:tr h="528641">
                <a:tc>
                  <a:txBody>
                    <a:bodyPr/>
                    <a:lstStyle/>
                    <a:p>
                      <a:r>
                        <a:rPr lang="mr-IN" b="1" dirty="0" smtClean="0"/>
                        <a:t>दिनांक</a:t>
                      </a:r>
                      <a:endParaRPr lang="en-IN" dirty="0"/>
                    </a:p>
                  </a:txBody>
                  <a:tcPr/>
                </a:tc>
                <a:tc>
                  <a:txBody>
                    <a:bodyPr/>
                    <a:lstStyle/>
                    <a:p>
                      <a:r>
                        <a:rPr lang="mr-IN" b="1" dirty="0" smtClean="0"/>
                        <a:t>कार्यवाही </a:t>
                      </a:r>
                      <a:endParaRPr lang="en-IN" dirty="0"/>
                    </a:p>
                  </a:txBody>
                  <a:tcPr/>
                </a:tc>
                <a:tc>
                  <a:txBody>
                    <a:bodyPr/>
                    <a:lstStyle/>
                    <a:p>
                      <a:r>
                        <a:rPr lang="mr-IN" b="1" dirty="0" smtClean="0"/>
                        <a:t>अभिप्राय व सही</a:t>
                      </a:r>
                      <a:endParaRPr lang="en-IN" dirty="0"/>
                    </a:p>
                  </a:txBody>
                  <a:tcPr/>
                </a:tc>
              </a:tr>
              <a:tr h="528641">
                <a:tc>
                  <a:txBody>
                    <a:bodyPr/>
                    <a:lstStyle/>
                    <a:p>
                      <a:r>
                        <a:rPr lang="mr-IN" sz="1400" dirty="0" smtClean="0"/>
                        <a:t>12.3.2014</a:t>
                      </a:r>
                      <a:endParaRPr lang="en-IN" sz="1400" dirty="0"/>
                    </a:p>
                  </a:txBody>
                  <a:tcPr/>
                </a:tc>
                <a:tc>
                  <a:txBody>
                    <a:bodyPr/>
                    <a:lstStyle/>
                    <a:p>
                      <a:r>
                        <a:rPr lang="mr-IN" sz="1600" dirty="0" smtClean="0"/>
                        <a:t>फिर्याद व कागदपत्रे व प अ .. ने दाखल केली॰</a:t>
                      </a:r>
                      <a:endParaRPr lang="en-IN" sz="1600" dirty="0"/>
                    </a:p>
                  </a:txBody>
                  <a:tcPr/>
                </a:tc>
                <a:tc>
                  <a:txBody>
                    <a:bodyPr/>
                    <a:lstStyle/>
                    <a:p>
                      <a:r>
                        <a:rPr lang="mr-IN" dirty="0" smtClean="0"/>
                        <a:t>स्वा/-</a:t>
                      </a:r>
                      <a:endParaRPr lang="en-IN" dirty="0"/>
                    </a:p>
                  </a:txBody>
                  <a:tcPr/>
                </a:tc>
              </a:tr>
              <a:tr h="528641">
                <a:tc>
                  <a:txBody>
                    <a:bodyPr/>
                    <a:lstStyle/>
                    <a:p>
                      <a:r>
                        <a:rPr lang="mr-IN" sz="1400" dirty="0" smtClean="0"/>
                        <a:t>18.4.2014</a:t>
                      </a:r>
                      <a:endParaRPr lang="en-IN" sz="1400" dirty="0"/>
                    </a:p>
                  </a:txBody>
                  <a:tcPr/>
                </a:tc>
                <a:tc>
                  <a:txBody>
                    <a:bodyPr/>
                    <a:lstStyle/>
                    <a:p>
                      <a:r>
                        <a:rPr lang="mr-IN" sz="1400" dirty="0" smtClean="0"/>
                        <a:t>मुद्देमाल सरकारजमा कार्यवाही प्रा. अ कडे बाबत संकीर्ण अर्ज दाखल </a:t>
                      </a:r>
                      <a:endParaRPr lang="en-IN" sz="1400" dirty="0"/>
                    </a:p>
                  </a:txBody>
                  <a:tcPr/>
                </a:tc>
                <a:tc>
                  <a:txBody>
                    <a:bodyPr/>
                    <a:lstStyle/>
                    <a:p>
                      <a:r>
                        <a:rPr lang="mr-IN" dirty="0" smtClean="0"/>
                        <a:t>स्वा/-</a:t>
                      </a:r>
                      <a:endParaRPr lang="en-IN" dirty="0"/>
                    </a:p>
                  </a:txBody>
                  <a:tcPr/>
                </a:tc>
              </a:tr>
              <a:tr h="528641">
                <a:tc>
                  <a:txBody>
                    <a:bodyPr/>
                    <a:lstStyle/>
                    <a:p>
                      <a:r>
                        <a:rPr lang="mr-IN" sz="1400" dirty="0" smtClean="0"/>
                        <a:t>25.5.2014 </a:t>
                      </a:r>
                      <a:endParaRPr lang="en-IN" sz="1400" dirty="0"/>
                    </a:p>
                  </a:txBody>
                  <a:tcPr/>
                </a:tc>
                <a:tc>
                  <a:txBody>
                    <a:bodyPr/>
                    <a:lstStyle/>
                    <a:p>
                      <a:r>
                        <a:rPr lang="mr-IN" sz="1400" dirty="0" smtClean="0"/>
                        <a:t>विशेष अभियोक्ता ... नेमल्या बाबत अर्ज दाखल </a:t>
                      </a:r>
                      <a:endParaRPr lang="en-IN" sz="1400" dirty="0"/>
                    </a:p>
                  </a:txBody>
                  <a:tcPr/>
                </a:tc>
                <a:tc>
                  <a:txBody>
                    <a:bodyPr/>
                    <a:lstStyle/>
                    <a:p>
                      <a:r>
                        <a:rPr lang="mr-IN" dirty="0" smtClean="0"/>
                        <a:t>स्वा/- </a:t>
                      </a:r>
                      <a:endParaRPr lang="en-IN" dirty="0"/>
                    </a:p>
                  </a:txBody>
                  <a:tcPr/>
                </a:tc>
              </a:tr>
              <a:tr h="528641">
                <a:tc>
                  <a:txBody>
                    <a:bodyPr/>
                    <a:lstStyle/>
                    <a:p>
                      <a:endParaRPr lang="en-IN"/>
                    </a:p>
                  </a:txBody>
                  <a:tcPr/>
                </a:tc>
                <a:tc>
                  <a:txBody>
                    <a:bodyPr/>
                    <a:lstStyle/>
                    <a:p>
                      <a:endParaRPr lang="en-IN"/>
                    </a:p>
                  </a:txBody>
                  <a:tcPr/>
                </a:tc>
                <a:tc>
                  <a:txBody>
                    <a:bodyPr/>
                    <a:lstStyle/>
                    <a:p>
                      <a:endParaRPr lang="en-IN" dirty="0"/>
                    </a:p>
                  </a:txBody>
                  <a:tcPr/>
                </a:tc>
              </a:tr>
            </a:tbl>
          </a:graphicData>
        </a:graphic>
      </p:graphicFrame>
      <p:sp>
        <p:nvSpPr>
          <p:cNvPr id="7" name="Content Placeholder 6"/>
          <p:cNvSpPr>
            <a:spLocks noGrp="1"/>
          </p:cNvSpPr>
          <p:nvPr>
            <p:ph idx="1"/>
          </p:nvPr>
        </p:nvSpPr>
        <p:spPr/>
        <p:txBody>
          <a:bodyPr/>
          <a:lstStyle/>
          <a:p>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TotalTime>
  <Words>437</Words>
  <Application>Microsoft Office PowerPoint</Application>
  <PresentationFormat>On-screen Show (4:3)</PresentationFormat>
  <Paragraphs>58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महाराष्ट्र वन संहिता खंड I :   नियत क्षेत्र वन रक्षाकाची कर्तव्ये (2.05.05)  [स्वैर मराठी अनुवाद –अचूक महितीसाठी मूळ इंग्रजी पहावे ]  (i) नियत क्षेत्रातील वनात गस्त व संरक्षण करणे.   (ii) विहित आदेशाप्रमाणे वन सिमांच्या  चिन्हांची दुरूस्ती व देखभाल करणे.   (iii) ग्रामस्थ, वनात दिलेले हक्क व सवलती यांचा अनादर करणार नाहीत हे पहाणे.  (iv) सतत गस्त करून अवैध वृक्ष तोडीस प्रतिबंध करणे.  </vt:lpstr>
      <vt:lpstr>(v) बंद भगत गुरे चराई होणार नाही हे पहाणे.अनावधानाने भरकटल्यास गुरे मालकास ताकीद देणे. जर जाणून बुजून चारल्यास  गुरांचा कोंडवाडा करणे.  (vi) खुल्या क्षेत्रात गुरे चारण्या बाबत शुल्क वसूली झाली किंवा कसे हे पहावे.  (vii) आगीच्या हंगामात वारंवार आगीबाबत तपासणी करावी. विहित आदेशा प्रमाणे जाळ रेषांची देखभाल करावी.आग उद्भवल्यास ग्रामस्थांच्या सहाय्याने विजवावी.  (viii) अवैध शिकार आणि मासेमारी यांचा शोध घेवून अहवाल द्यावा. </vt:lpstr>
      <vt:lpstr>(ix) वाहतूक नियमांचे पालनाशिवाय वन उपज घेतले जाणार  नाही हे पहावे.  (x) भरकटलेले, वाहून आलेले इमारती लाकूड गोळा करावे.  (xi) बी संकलन, बी पेरणी,रोपवाटिका तयार करणे , वेल कटाई व इतर वनिकी कामे करावीत.रोप वाटिका आणि रोपवन  कुंपण दुरूस्ती करावी.  (xii) कार्यभारातील वन विश्रामगृह व परिसर स्वच्छ ठेवावा.  (xiii) गुन्हा आढळताच प्रथम प्रतिवृत्त सादर करावा.आरोपीचा शोध घ्यावा व सापडल्यास  वनपाला कडे न्यावे. चौकशीत सहाय्य करावे. </vt:lpstr>
      <vt:lpstr>वन रक्षाकाचे दफ्तर :  </vt:lpstr>
      <vt:lpstr>महाराष्ट्र वन संहिता खंड II प्र.आ.35   I. प्रथम प्रतिवृत्त    [स्वैर मराठी अनुवाद –अचूक महितीसाठी मूळ इंग्रजी पहावे ]   1. प्रत्येक वनरक्षक तीन प्रतीत छापलेले “प्रथम प्रतिवृत्त पुस्तिका” सोबत ठेवील आणि गुन्हा निदर्शनास येताच त्याची नोंद प्रपत्रात करील.तिसरी प्रत वनपालास देईल,दुसरी प्रत उप व.सं/वि.व.अ. यांचे कडे 24 तासात रवाना करील. [शा.नि.13.8.2014 प्रमाणे 4 प्रतीत ]  2. गुन्ह्याची माहिती खबर्‍याकडून मिळाल्यास वन रक्षक तात्काळ घटना स्थळी जाईल, खात्री करील व प्रतिवृत्त नोंद करील.  </vt:lpstr>
      <vt:lpstr>3.वनरक्षक निरक्षर असल्यास तो स्वतः वनपाला कडे जाऊन त्याचे कडून लिहवून घेईल. [काल बाह्य ]  4.प्रथम प्रतिवृत्त लिहिणे व पाठविणे यास वनरक्षक व्यक्तिशः जवाबदार असेल.स्थळप्रत हाच त्याचा पुरावा असेल.  </vt:lpstr>
      <vt:lpstr> 5.वनरक्षकाने प्रथम प्रतिवृत्त पुस्तिका नेहमी सोबत ठेवावी व वरिष्ठ आधिकार्‍यास तपासणीसाठी उपलब्ध करावी.  6. ही कार्यप्रणाली वंनरक्षकांसाठी,जे सर्वसाधारणपणे गुन्ह्याचा शोध लावतात त्यांचे साठी असून गुन्हा शोधणार्‍या  इतर अधिकार्‍याना देखील लागू आहे.   7. प्रथम प्रतिवृत्त इतर टपालासह   एकाच  पाकिटात पाठवू नये. स्वतंत्र पाकीट ज्यावर “ प्रथम प्रतिवृत्त” असे  लिहून पाठवावे. </vt:lpstr>
      <vt:lpstr>II तपासणी नोंदवही व अहवाल   8. प्रत्येक वनपालाने तपासणी नोंदवही ठेवावी, प्रथम प्रतिवृत्त प्राप्त होताच त्याची नोंद रजिस्टरला घेवून परिक्षेत्र कार्यालयास पाठवावा.शक्य तितक्या लवकर किमान 15 दिवसात त्याने गुन्ह्याचे स्थळास भेटदेवून तीन दिवसात चौकशी पूर्ण  करावी. हा कालावधी ठोस कारणासाठी  वाढविण्याचे अधिकार विभागीय आधिकार्‍यास आहेत.  9. वनपाल हे अभियोगाची कागदपत्रे (जसे पंचनामा,राजीनामा, साक्षीदारांचे जवाब ई.) व  चौकशीस पूर्णतः जवाबदार आहेत. आरोपीस त्याचे साक्षीदार देण्यास सांगावे व नकार दिल्यास तशी नोंद करावी.   </vt:lpstr>
      <vt:lpstr>10. तपासणी अहवाल रेंज कार्यलयास व कलम 52(2) प्रमाणे मुद्देमाल जप्ती बाबत न्याय दंडाधिकार्‍यास अहवाल द्यावा.त्याची प्रत तपासणीस जोडावी.  11. चौकशी पूर्ण होताच सर्व कागद पत्रासह प्रकरण परिक्षेत्र अधिकार्‍याकडे पाठवावे.  12. तपासणी अहवालात कुठलाही रकाना रिक्त ठेवू नये.पूर्वी शिक्षा झाल्यास , ताकीद दिल्यास तशी नोंद करावी.                       </vt:lpstr>
      <vt:lpstr>13. वेगळ्या पत्रावर अभिप्राय न देता प्रपत्रावर अभिप्राय द्यावा.  14.चौकशी करणार्‍या वनपाल साठी ही पद्धत असली तरी इतर अधिकारी चौकशी करीत असल्यास हीच पद्धता लागू आहे. जर वन परिक्षेत्र अधिकारी चौकशी करीत असतीलतर गुन्हा नोंदविल्या पासून एक महिना कालावधीची मुदत असेल.  </vt:lpstr>
      <vt:lpstr>III परिक्षेत्र गुन्हा नोंदवाही    15.रेंज कार्यालयात प्राप्त प्रथम प्रतीवृत्ताची तिसरी प्रत स्पेशल बिलवायर वर ठेवावी.  16.पूर्वी शिक्षा किंवा ताकीद दिल्याचे व.प.अ. ठवूक असल्यास तशी नोंद प्रकरणात करावी. इतरत्र हस्तक्षेप करू नये.  17.व.प.अ. ला चौकशी पूर्ण झाली असे वाटल्यास अभिप्रायसह प्रकरण उप.व.स./वि.व.अ. कडे सादर करावे.  18. विभागीय आदेश व अंतीम निर्णय झाल्यावर बिल वायर वरील प्रथम प्रतिवृत्त काढून संचिकेवर लावावा   </vt:lpstr>
      <vt:lpstr> IV  पुढील चौकशी अहवाल  19. व.प.अ. ला अधिक चौकशीची गरज भासल्यास प्रकरण त वनपाला कडे परत न  पाठविता स्वतः पुढील चौकशी करावी आणि उप.व.स.कडे सादर करावे.  V विभागीय गुन्हा नोंदवही    20.उप.व.स./वि.व.अ. यांनी “विभागीय गुन्हा नोंदवही” ठेवून त्यात प्रतीवृत्ताची नोन करावी.  </vt:lpstr>
      <vt:lpstr>21. पूर्ण प्रकरण प्राप्त होताच उप.व.स./वि.व.अ. यांनी त्यावर आदेश करून प्रकरण व.प.अ. कडे पूर्तता करण्यास परत पाठवावे.  22. प्रकरणातील पुरावा समाधान कारक न वाटल्यास प्रकरण A/B/C/D  वर्गीकरणा प्रमाणे निकाली काढावे व अयोग्य चौकशी कामी जवाबदार कर्मचार्‍या विरुद्ध विभागीय शिक्षा साठी कार्यवाही करावी.   A.- पुरावा नाही ,पुढे कार्यवाही नको. B.-  गुन्हेगारास ताकीद देणे. C.- नुकसान भरपाई म्हणून रु.........../- तीन दिवसात वसूल करावे. D.- अभियोग दाखल करावा.</vt:lpstr>
      <vt:lpstr>23. कुठल्याही परिस्थितीत उप.व.स./वि.व.अ. यांनी व.प.अ. कडे फेर विचारार्थ प्रकरण परत पाठवू नये.  24. प्रकरण अत्यंत गंभीर असून नास्तिबद्ध करण्या योग्य नाही असे उप.व.स./वि.व.अ. यांना वाटल्यास दुसरी चौकशी शक्यतो त्यांनी स्वतः करावी किंवा व.प.अ पेक्षा जेष्ठ आधिकार्‍यास द्यावी.   VI. फायनल रिपोर्ट (अंतीम अहवाल)  25. आदेशासह प्रकरण प्राप्त होताच व.प.अ.नी पुरततेसाठी ते वनपालाकडे पाठवावे. पूर्तता होऊन प्राप्त होताच,रजिस्टरला नोंद करून  उप.व.स./वि.व.अ. कडे परत करावे.</vt:lpstr>
      <vt:lpstr>26. प्रकरणात अभियोग दाखल केल्यास , निकालपत्रा सह उप.व.स./वि.व.अ. कडे अहवाल पाठवावा.  27. अंतीम  अहवाल प्राप्त होताच उप.व.स./वि.व.अ.नी नोंद पूर्ण करावी.  VII सर्वसाधारण   28. प्रथम प्रतीवृत्ताच्या दिनांका पासून चौकशीचे  प्रगति वर लक्ष ठेवणे हे  व.प.अ किंबहुना त्या पेक्षा अधिक उप.व.स. / वि.व.अ. यांचे कर्तव्य आहे. दिरंगाई आढळल्यास त्याचा शोध घेऊन जवाबदार कर्मचार्‍या ला विभगीय शिक्षा द्यावी.  29. चौकशीला दिरंगाई झाल्यास व,प,अ किंवा वनपाल जवाबदार आहे हे ठरवून त्यास शिक्षा करावी.    </vt:lpstr>
      <vt:lpstr>अटक किंवा रोखून ठेवण्या बाबत मा. सर्वोच्च न्यायालयाने दिलेले आदेश   [ कक्ष अधिकारी महसुल व वन विभाग क्र.एस-14/2003/प्र.क्र.179/फ-5 दि.25.11.2003 ]   [स्वैर मराठी अनुवाद –अचूक महितीसाठी मूळ इंग्रजी पहावे ]   1. अटक व विचारपूस करणार्‍या पोलिस अधिकार्‍याने नाव व पदनाम पट्टी गणवेशावर लावावी.सदर पोअ ची नोंद रजिस्टरला करावी.  2.अटक करणार्‍या पोअ ने किमान एक साक्षीदाराचे  उपस्थितीत अटक पंचनामा करावा जो अटक झालेल्या व्यक्तीच्या कुटुंबाचा सदस्य किंवा त्याचे गावचा प्रतिष्ठीत व्यक्ति असावा.अटक पंचनाम्यावर वेळ व दिनांक व अटक झालेल्या व्यक्तीची प्रतिस्वाक्षरी असावी.    </vt:lpstr>
      <vt:lpstr>3.अटक किंवा रोखून ठेवलेल्या किंवा कोठडीत ठेवलेल्या व्यक्ति बाबत त्याचे मित्र किंवा ओळखीचे व्यक्तीस शक्यतितके लवकर कळवावे. त्यात कोठडीचे ठिकाण नमूद करावे.  4. जर अटक झालेल्या व्यक्तीचे  मित्र किंवा नातेवाईक जिल्हया बाहेर असतील तर  अटकेचे ठिकाण, वेळ, दिनांकयाबाबत अधिसूचना त्या जिल्ह्याचे Legal Aid Organization आणि संबंधित पोस्टे. ला टेलीग्राफ द्वारे 8 ते 12 तासात कळवावे.   5.अटक झालेल्या व्यक्तीस त्याचे “ अटके बाबत कळविणेचे” हक्का बाबत माहिती द्यावी.  </vt:lpstr>
      <vt:lpstr>6. ज्या ठिकाणीअटक झालेल्या व्यतीस ठेवले तेथील डायरीत अटके बाबत , कळविलेल्या व्यक्तिचे नाव पत्त्या बाबत व ज्याचे कोठडीत ठेवला त्या पोअ ची  नोंद ठेवावी.   7. अटक झालेल्या व्यक्तीची  तपासणी करून अटकेच्या वेळी किरकोळ किंवा गंभीर जखमा असल्यास तशी नोंद करवून त्यावर अटक व्यक्ति व पोअ ची स्वाक्षरी  घ्यावी त्याची प्रत अटक व्यक्तीस पुरवावी.  8. अटक व्यक्तीची वैद्यकीय तपासणी प्रत्येक 48 तासाला, संचालक आरोग्य  सेवा यांनी मंजूर केलेल्या पॅनल वरील डॉक्टर कडून करून घ्यावी.   9.अटक पंचनामा, इतर कागदपत्रांच्या प्रती  जिल्हा दंडाधिकारी यांना   द्याव्या.  </vt:lpstr>
      <vt:lpstr>10. अटक व्यक्तीस विचारपूस चालू असताना नव्हे तर विचारपूस करते वेळी त्याचे वकिलास भेटण्याची परवानगी द्यावी.   11. सर्व जिल्हा व राज्य मुख्यालयातील नियंत्रण कक्षाला अटक व स्थानाबाबत अटक करणार्‍या पो अ ने 12 तासात कळवावे. नियंत्रण कक्षाने नोटिस  बोर्डवर ती माहिती लावावी.  </vt:lpstr>
      <vt:lpstr>स्थाई आदेश क्र.42 दि.14मार्च 1966  वनगुन्हा प्रकरणांच्या तत्पर तपसाची गरज   (i) वनरक्षकाने गुन्हा निदर्शनास येताच त्याबाबत प्रथम प्रतिवृत्त नोंदवून 24 तासात वि.व अ आणि वनपाल यांना सरळ प्रती पाठवाव्या. [1 दि]  (ii) वनपालाने प्रप्र प्राप्त होताच पंधरवाडयात चौकशी करून व प अ कडे प्रकरण पाठवावे.[ 15 दि]  (iii) व प अ ने त्याचे शिफारसिसह सक्षम अधिकार्‍याकडे 15 दिवसात प्रकरण पाठवावे.[ 15 दि]  </vt:lpstr>
      <vt:lpstr>(iv) सक्षम अधिकार्‍याने पंधरवाडयात त्यावर आदेश करून पुढील कार्यावहीसाठी व प अ कडे प्रकरण परत करावे.[15 दि]  (v) व प अ ने त्या आदेशावर कार्यवाही  करून अंतीम अहवाल एक महिन्यात सक्षम अधिकार्‍याकडे पाठवावा.[30 दि]   (vi) सक्षम अधिकार्‍याचे आदेशानंतर गुन्हेगार तडजोडीस इच्छुक  नसेल तर 15 दिवसात न्यायालयात प्रकरण दाखल करावे.[15 दि]  सर्वसाधारण 75 दिवसात प्रकरण निकाली काढावे त्यात अपरिहार्य कारणाने  दिरंगाई होत असल्यास तशी कारणासह नोंद करावी.  वर-1 + वनपाल-15 + वपअ-15 +सअ-15 + वपअ-30 = 76(तडजोड)  वर-1 +वनपाल-15 +वपअ-15 +सअ-15 +वपअ-15 = 61(न्यायालय)      </vt:lpstr>
      <vt:lpstr>सानियंत्रणासाठी                           कार्यालय ............                                                                         जावक क्र......./....../....  संदर्भ : प्रथम प्रतिवृत्त क्र................. दि.............नोंदविणारा अधिकारी .................       आरोपी.................... व इतर (संख्या)....   संदर्भीय प्रथमवृत्त प्रकरणी खालील कार्यवाही तत्काळ करून पूर्तता अहवाल सादर करावा.  1. प्रकरणातील मुद्देमाल शासकीय आगारावर हलवावा.  2. आरोपीस अटक करून तपास कामी PCR घ्यावा.त्याकामी मनुष्यबळ उपलब्ध करावे॰  3. इतर आरोपींचा शोध घ्यावा.  4. भावअ1927 कलम72 / वजी(स)अ1972  क.50 प्रमाणे  सक्षम अधिकार्‍याने कार्यवाही करावी .............................................................................................................................................................  5. थूटांची प्रजातिवार यादी सोबत जोडावी   6. इतर सूचना.........................................................................................................................................     प्रति व प अ ........                                              संनियंत्रण अधिकारी.........   1. प्रथम प्रतिवृत्ता  सोबत चिटकवून पाठविला जातो. 2. नियंत्रण अधिकार्‍याचे गुन्हा रजिस्टर ला याची नोंद होते.3. फोन वरून  व प्रत्यक्ष सूचना       </vt:lpstr>
      <vt:lpstr>                               सानियंत्रणासाठी              कोर्ट केस रजिस्टर  कोर्ट केस क्र........./ वर्ष ...... न्यायालय ................... फिर्यादी (वादी) : ..................आरोपी  (प्रतिवादी) 1................2............3................. प्रथम प्रतिवृत्त क्र. ..... दि.... नोंदविणारा अधिकारी.......... गुन्ह्याची कलमे .............  जप्त मालमत्ता ताबेदार ........ संक्षिप्त प्रकरण .................................................................................................... ...........................................................................................................................  सरकारचे वकील ......... फोन नं.</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महाराष्ट्र वन संहिता खंड I :   नियत क्षेत्र वन रक्षाकाची कर्तव्ये (2.05.05)  (i) नियत क्षेत्रातील वनात गस्त व संरक्षण (ii) विहित आदेशाप्रमाणे वन सिमांच्या  चिन्हांची दुरूस्ती व देखभाल (iii) ग्रामस्थ, वनात दिलेले हक्क व सवलती यांचा अनादर करणार नाहीत हे पहाणे. (iv)</dc:title>
  <dc:creator>User</dc:creator>
  <cp:lastModifiedBy>User</cp:lastModifiedBy>
  <cp:revision>59</cp:revision>
  <dcterms:created xsi:type="dcterms:W3CDTF">2014-05-06T06:32:30Z</dcterms:created>
  <dcterms:modified xsi:type="dcterms:W3CDTF">2014-09-05T07:17:13Z</dcterms:modified>
</cp:coreProperties>
</file>